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4630400" cy="8229600"/>
  <p:notesSz cx="8229600" cy="14630400"/>
  <p:embeddedFontLst>
    <p:embeddedFont>
      <p:font typeface="Arimo" panose="020B0604020202020204" charset="0"/>
      <p:regular r:id="rId10"/>
    </p:embeddedFont>
    <p:embeddedFont>
      <p:font typeface="Consolas" panose="020B0609020204030204" pitchFamily="49" charset="0"/>
      <p:regular r:id="rId11"/>
      <p:bold r:id="rId12"/>
      <p:italic r:id="rId13"/>
      <p:boldItalic r:id="rId14"/>
    </p:embeddedFont>
    <p:embeddedFont>
      <p:font typeface="Outfit Extra Bold"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2F8"/>
    <a:srgbClr val="F2F2F7"/>
    <a:srgbClr val="F8F7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3960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hyperlink" Target="https://lnkd.in/gzZZ5tJD" TargetMode="Externa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227427"/>
            <a:ext cx="6850856" cy="708779"/>
          </a:xfrm>
          <a:prstGeom prst="rect">
            <a:avLst/>
          </a:prstGeom>
          <a:noFill/>
          <a:ln/>
        </p:spPr>
        <p:txBody>
          <a:bodyPr wrap="none" lIns="0" tIns="0" rIns="0" bIns="0" rtlCol="0" anchor="t"/>
          <a:lstStyle/>
          <a:p>
            <a:pPr marL="0" indent="0" algn="l">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Building a Python Firewall</a:t>
            </a:r>
            <a:endParaRPr lang="en-US" sz="4450" dirty="0"/>
          </a:p>
        </p:txBody>
      </p:sp>
      <p:sp>
        <p:nvSpPr>
          <p:cNvPr id="4" name="Text 1"/>
          <p:cNvSpPr/>
          <p:nvPr/>
        </p:nvSpPr>
        <p:spPr>
          <a:xfrm>
            <a:off x="793790" y="4276368"/>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Master network security through hands-on Python development in Kali Linux</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313736"/>
            <a:ext cx="12021622" cy="708779"/>
          </a:xfrm>
          <a:prstGeom prst="rect">
            <a:avLst/>
          </a:prstGeom>
          <a:noFill/>
          <a:ln/>
        </p:spPr>
        <p:txBody>
          <a:bodyPr wrap="none" lIns="0" tIns="0" rIns="0" bIns="0" rtlCol="0" anchor="t"/>
          <a:lstStyle/>
          <a:p>
            <a:pPr marL="0" indent="0" algn="l">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What is a Firewall &amp; Why Build One in Python?</a:t>
            </a:r>
            <a:endParaRPr lang="en-US" sz="4450" dirty="0"/>
          </a:p>
        </p:txBody>
      </p:sp>
      <p:sp>
        <p:nvSpPr>
          <p:cNvPr id="3" name="Text 1"/>
          <p:cNvSpPr/>
          <p:nvPr/>
        </p:nvSpPr>
        <p:spPr>
          <a:xfrm>
            <a:off x="793790" y="2589490"/>
            <a:ext cx="3888462" cy="425291"/>
          </a:xfrm>
          <a:prstGeom prst="rect">
            <a:avLst/>
          </a:prstGeom>
          <a:noFill/>
          <a:ln/>
        </p:spPr>
        <p:txBody>
          <a:bodyPr wrap="none" lIns="0" tIns="0" rIns="0" bIns="0" rtlCol="0" anchor="t"/>
          <a:lstStyle/>
          <a:p>
            <a:pPr marL="0" indent="0" algn="l">
              <a:lnSpc>
                <a:spcPts val="3300"/>
              </a:lnSpc>
              <a:buNone/>
            </a:pPr>
            <a:r>
              <a:rPr lang="en-US" sz="2650" b="1" dirty="0">
                <a:solidFill>
                  <a:srgbClr val="231971"/>
                </a:solidFill>
                <a:latin typeface="Outfit Extra Bold" pitchFamily="34" charset="0"/>
                <a:ea typeface="Outfit Extra Bold" pitchFamily="34" charset="-122"/>
                <a:cs typeface="Outfit Extra Bold" pitchFamily="34" charset="-120"/>
              </a:rPr>
              <a:t>Understanding Firewalls</a:t>
            </a:r>
            <a:endParaRPr lang="en-US" sz="2650" dirty="0"/>
          </a:p>
        </p:txBody>
      </p:sp>
      <p:sp>
        <p:nvSpPr>
          <p:cNvPr id="4" name="Text 2"/>
          <p:cNvSpPr/>
          <p:nvPr/>
        </p:nvSpPr>
        <p:spPr>
          <a:xfrm>
            <a:off x="793790" y="3241596"/>
            <a:ext cx="6244709" cy="1814513"/>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A firewall acts as a critical security barrier, continuously monitoring and controlling incoming and outgoing network traffic. It analyzes data packets and applies predefined rules to block unauthorized access while allowing legitimate communications to pass through.</a:t>
            </a:r>
            <a:endParaRPr lang="en-US" sz="1750" dirty="0"/>
          </a:p>
        </p:txBody>
      </p:sp>
      <p:sp>
        <p:nvSpPr>
          <p:cNvPr id="5" name="Text 3"/>
          <p:cNvSpPr/>
          <p:nvPr/>
        </p:nvSpPr>
        <p:spPr>
          <a:xfrm>
            <a:off x="793790" y="5260181"/>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Think of it as a digital gatekeeper that protects your system from malicious traffic, unauthorized connections, and potential cyber threats.</a:t>
            </a:r>
            <a:endParaRPr lang="en-US" sz="1750" dirty="0"/>
          </a:p>
        </p:txBody>
      </p:sp>
      <p:sp>
        <p:nvSpPr>
          <p:cNvPr id="6" name="Text 4"/>
          <p:cNvSpPr/>
          <p:nvPr/>
        </p:nvSpPr>
        <p:spPr>
          <a:xfrm>
            <a:off x="7599521" y="2589490"/>
            <a:ext cx="3402330" cy="425291"/>
          </a:xfrm>
          <a:prstGeom prst="rect">
            <a:avLst/>
          </a:prstGeom>
          <a:noFill/>
          <a:ln/>
        </p:spPr>
        <p:txBody>
          <a:bodyPr wrap="none" lIns="0" tIns="0" rIns="0" bIns="0" rtlCol="0" anchor="t"/>
          <a:lstStyle/>
          <a:p>
            <a:pPr marL="0" indent="0" algn="l">
              <a:lnSpc>
                <a:spcPts val="3300"/>
              </a:lnSpc>
              <a:buNone/>
            </a:pPr>
            <a:r>
              <a:rPr lang="en-US" sz="2650" b="1" dirty="0">
                <a:solidFill>
                  <a:srgbClr val="231971"/>
                </a:solidFill>
                <a:latin typeface="Outfit Extra Bold" pitchFamily="34" charset="0"/>
                <a:ea typeface="Outfit Extra Bold" pitchFamily="34" charset="-122"/>
                <a:cs typeface="Outfit Extra Bold" pitchFamily="34" charset="-120"/>
              </a:rPr>
              <a:t>Why Python?</a:t>
            </a:r>
            <a:endParaRPr lang="en-US" sz="2650" dirty="0"/>
          </a:p>
        </p:txBody>
      </p:sp>
      <p:sp>
        <p:nvSpPr>
          <p:cNvPr id="7" name="Text 5"/>
          <p:cNvSpPr/>
          <p:nvPr/>
        </p:nvSpPr>
        <p:spPr>
          <a:xfrm>
            <a:off x="7599521" y="3241596"/>
            <a:ext cx="6244709" cy="1814513"/>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Python provides unmatched flexibility for creating customizable firewalls with advanced packet inspection capabilities and dynamic rule management. Its extensive libraries like Scapy make network programming accessible yet powerful.</a:t>
            </a:r>
            <a:endParaRPr lang="en-US" sz="1750" dirty="0"/>
          </a:p>
        </p:txBody>
      </p:sp>
      <p:sp>
        <p:nvSpPr>
          <p:cNvPr id="8" name="Text 6"/>
          <p:cNvSpPr/>
          <p:nvPr/>
        </p:nvSpPr>
        <p:spPr>
          <a:xfrm>
            <a:off x="7599521" y="5260181"/>
            <a:ext cx="6244709" cy="1451610"/>
          </a:xfrm>
          <a:prstGeom prst="rect">
            <a:avLst/>
          </a:prstGeom>
          <a:noFill/>
          <a:ln/>
        </p:spPr>
        <p:txBody>
          <a:bodyPr wrap="square" lIns="0" tIns="0" rIns="0" bIns="0" rtlCol="0" anchor="t"/>
          <a:lstStyle/>
          <a:p>
            <a:pPr marL="0" indent="0" algn="l">
              <a:lnSpc>
                <a:spcPts val="2850"/>
              </a:lnSpc>
              <a:buNone/>
            </a:pPr>
            <a:r>
              <a:rPr lang="en-US" sz="1750" b="1" dirty="0">
                <a:solidFill>
                  <a:srgbClr val="2A2742"/>
                </a:solidFill>
                <a:latin typeface="Arimo" pitchFamily="34" charset="0"/>
                <a:ea typeface="Arimo" pitchFamily="34" charset="-122"/>
                <a:cs typeface="Arimo" pitchFamily="34" charset="-120"/>
              </a:rPr>
              <a:t>Kali Linux</a:t>
            </a:r>
            <a:r>
              <a:rPr lang="en-US" sz="1750" dirty="0">
                <a:solidFill>
                  <a:srgbClr val="2A2742"/>
                </a:solidFill>
                <a:latin typeface="Arimo" pitchFamily="34" charset="0"/>
                <a:ea typeface="Arimo" pitchFamily="34" charset="-122"/>
                <a:cs typeface="Arimo" pitchFamily="34" charset="-120"/>
              </a:rPr>
              <a:t> serves as the ideal platform, offering built-in networking tools, comprehensive Python support, and a security-focused environment perfect for cybersecurity projects.</a:t>
            </a:r>
            <a:endParaRPr lang="en-US" sz="1750" dirty="0"/>
          </a:p>
        </p:txBody>
      </p:sp>
      <p:sp>
        <p:nvSpPr>
          <p:cNvPr id="14" name="Rectangle 13">
            <a:extLst>
              <a:ext uri="{FF2B5EF4-FFF2-40B4-BE49-F238E27FC236}">
                <a16:creationId xmlns:a16="http://schemas.microsoft.com/office/drawing/2014/main" id="{F8BBA60D-C6E5-E77B-39F3-BE28FAEE8557}"/>
              </a:ext>
            </a:extLst>
          </p:cNvPr>
          <p:cNvSpPr/>
          <p:nvPr/>
        </p:nvSpPr>
        <p:spPr>
          <a:xfrm>
            <a:off x="12815412" y="7727795"/>
            <a:ext cx="1814988" cy="501805"/>
          </a:xfrm>
          <a:prstGeom prst="rect">
            <a:avLst/>
          </a:prstGeom>
          <a:solidFill>
            <a:srgbClr val="F3F2F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00921" y="890468"/>
            <a:ext cx="11970901" cy="625793"/>
          </a:xfrm>
          <a:prstGeom prst="rect">
            <a:avLst/>
          </a:prstGeom>
          <a:noFill/>
          <a:ln/>
        </p:spPr>
        <p:txBody>
          <a:bodyPr wrap="none" lIns="0" tIns="0" rIns="0" bIns="0" rtlCol="0" anchor="t"/>
          <a:lstStyle/>
          <a:p>
            <a:pPr marL="0" indent="0" algn="l">
              <a:lnSpc>
                <a:spcPts val="4900"/>
              </a:lnSpc>
              <a:buNone/>
            </a:pPr>
            <a:r>
              <a:rPr lang="en-US" sz="3900" b="1" dirty="0">
                <a:solidFill>
                  <a:srgbClr val="231971"/>
                </a:solidFill>
                <a:latin typeface="Outfit Extra Bold" pitchFamily="34" charset="0"/>
                <a:ea typeface="Outfit Extra Bold" pitchFamily="34" charset="-122"/>
                <a:cs typeface="Outfit Extra Bold" pitchFamily="34" charset="-120"/>
              </a:rPr>
              <a:t>Core Components of a Python Firewall on Kali Linux</a:t>
            </a:r>
            <a:endParaRPr lang="en-US" sz="3900" dirty="0"/>
          </a:p>
        </p:txBody>
      </p:sp>
      <p:sp>
        <p:nvSpPr>
          <p:cNvPr id="3" name="Shape 1"/>
          <p:cNvSpPr/>
          <p:nvPr/>
        </p:nvSpPr>
        <p:spPr>
          <a:xfrm>
            <a:off x="700921" y="1916787"/>
            <a:ext cx="6514148" cy="2611041"/>
          </a:xfrm>
          <a:prstGeom prst="roundRect">
            <a:avLst>
              <a:gd name="adj" fmla="val 3222"/>
            </a:avLst>
          </a:prstGeom>
          <a:solidFill>
            <a:srgbClr val="E9E6FA"/>
          </a:solidFill>
          <a:ln w="7620">
            <a:solidFill>
              <a:srgbClr val="BDB8DF"/>
            </a:solidFill>
            <a:prstDash val="solid"/>
          </a:ln>
        </p:spPr>
      </p:sp>
      <p:sp>
        <p:nvSpPr>
          <p:cNvPr id="4" name="Shape 2"/>
          <p:cNvSpPr/>
          <p:nvPr/>
        </p:nvSpPr>
        <p:spPr>
          <a:xfrm>
            <a:off x="908804" y="2124670"/>
            <a:ext cx="600789" cy="600789"/>
          </a:xfrm>
          <a:prstGeom prst="roundRect">
            <a:avLst>
              <a:gd name="adj" fmla="val 15218464"/>
            </a:avLst>
          </a:prstGeom>
          <a:solidFill>
            <a:srgbClr val="5E4CE6"/>
          </a:solidFill>
          <a:ln/>
        </p:spPr>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4063" y="2289929"/>
            <a:ext cx="270272" cy="270272"/>
          </a:xfrm>
          <a:prstGeom prst="rect">
            <a:avLst/>
          </a:prstGeom>
        </p:spPr>
      </p:pic>
      <p:sp>
        <p:nvSpPr>
          <p:cNvPr id="6" name="Text 3"/>
          <p:cNvSpPr/>
          <p:nvPr/>
        </p:nvSpPr>
        <p:spPr>
          <a:xfrm>
            <a:off x="908804" y="2925723"/>
            <a:ext cx="3055620" cy="312896"/>
          </a:xfrm>
          <a:prstGeom prst="rect">
            <a:avLst/>
          </a:prstGeom>
          <a:noFill/>
          <a:ln/>
        </p:spPr>
        <p:txBody>
          <a:bodyPr wrap="none" lIns="0" tIns="0" rIns="0" bIns="0" rtlCol="0" anchor="t"/>
          <a:lstStyle/>
          <a:p>
            <a:pPr marL="0" indent="0" algn="l">
              <a:lnSpc>
                <a:spcPts val="2450"/>
              </a:lnSpc>
              <a:buNone/>
            </a:pPr>
            <a:r>
              <a:rPr lang="en-US" sz="1950" b="1" dirty="0">
                <a:solidFill>
                  <a:srgbClr val="2A2742"/>
                </a:solidFill>
                <a:latin typeface="Outfit Extra Bold" pitchFamily="34" charset="0"/>
                <a:ea typeface="Outfit Extra Bold" pitchFamily="34" charset="-122"/>
                <a:cs typeface="Outfit Extra Bold" pitchFamily="34" charset="-120"/>
              </a:rPr>
              <a:t>Packet Sniffing &amp; Filtering</a:t>
            </a:r>
            <a:endParaRPr lang="en-US" sz="1950" dirty="0"/>
          </a:p>
        </p:txBody>
      </p:sp>
      <p:sp>
        <p:nvSpPr>
          <p:cNvPr id="7" name="Text 4"/>
          <p:cNvSpPr/>
          <p:nvPr/>
        </p:nvSpPr>
        <p:spPr>
          <a:xfrm>
            <a:off x="908804" y="3358753"/>
            <a:ext cx="6098381" cy="961192"/>
          </a:xfrm>
          <a:prstGeom prst="rect">
            <a:avLst/>
          </a:prstGeom>
          <a:noFill/>
          <a:ln/>
        </p:spPr>
        <p:txBody>
          <a:bodyPr wrap="square" lIns="0" tIns="0" rIns="0" bIns="0" rtlCol="0" anchor="t"/>
          <a:lstStyle/>
          <a:p>
            <a:pPr marL="0" indent="0" algn="l">
              <a:lnSpc>
                <a:spcPts val="2500"/>
              </a:lnSpc>
              <a:buNone/>
            </a:pPr>
            <a:r>
              <a:rPr lang="en-US" sz="1550" dirty="0">
                <a:solidFill>
                  <a:srgbClr val="2A2742"/>
                </a:solidFill>
                <a:latin typeface="Arimo" pitchFamily="34" charset="0"/>
                <a:ea typeface="Arimo" pitchFamily="34" charset="-122"/>
                <a:cs typeface="Arimo" pitchFamily="34" charset="-120"/>
              </a:rPr>
              <a:t>Capture and analyze network packets in real-time using the powerful Scapy library. Inspect packet headers, payloads, and protocols to identify potential threats before they reach your system.</a:t>
            </a:r>
            <a:endParaRPr lang="en-US" sz="1550" dirty="0"/>
          </a:p>
        </p:txBody>
      </p:sp>
      <p:sp>
        <p:nvSpPr>
          <p:cNvPr id="8" name="Shape 5"/>
          <p:cNvSpPr/>
          <p:nvPr/>
        </p:nvSpPr>
        <p:spPr>
          <a:xfrm>
            <a:off x="7415332" y="1916787"/>
            <a:ext cx="6514148" cy="2611041"/>
          </a:xfrm>
          <a:prstGeom prst="roundRect">
            <a:avLst>
              <a:gd name="adj" fmla="val 3222"/>
            </a:avLst>
          </a:prstGeom>
          <a:solidFill>
            <a:srgbClr val="E9E6FA"/>
          </a:solidFill>
          <a:ln w="7620">
            <a:solidFill>
              <a:srgbClr val="BDB8DF"/>
            </a:solidFill>
            <a:prstDash val="solid"/>
          </a:ln>
        </p:spPr>
      </p:sp>
      <p:sp>
        <p:nvSpPr>
          <p:cNvPr id="9" name="Shape 6"/>
          <p:cNvSpPr/>
          <p:nvPr/>
        </p:nvSpPr>
        <p:spPr>
          <a:xfrm>
            <a:off x="7623215" y="2124670"/>
            <a:ext cx="600789" cy="600789"/>
          </a:xfrm>
          <a:prstGeom prst="roundRect">
            <a:avLst>
              <a:gd name="adj" fmla="val 15218464"/>
            </a:avLst>
          </a:prstGeom>
          <a:solidFill>
            <a:srgbClr val="5E4CE6"/>
          </a:solidFill>
          <a:ln/>
        </p:spPr>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88473" y="2289929"/>
            <a:ext cx="270272" cy="270272"/>
          </a:xfrm>
          <a:prstGeom prst="rect">
            <a:avLst/>
          </a:prstGeom>
        </p:spPr>
      </p:pic>
      <p:sp>
        <p:nvSpPr>
          <p:cNvPr id="11" name="Text 7"/>
          <p:cNvSpPr/>
          <p:nvPr/>
        </p:nvSpPr>
        <p:spPr>
          <a:xfrm>
            <a:off x="7623215" y="2925723"/>
            <a:ext cx="2503408" cy="312896"/>
          </a:xfrm>
          <a:prstGeom prst="rect">
            <a:avLst/>
          </a:prstGeom>
          <a:noFill/>
          <a:ln/>
        </p:spPr>
        <p:txBody>
          <a:bodyPr wrap="none" lIns="0" tIns="0" rIns="0" bIns="0" rtlCol="0" anchor="t"/>
          <a:lstStyle/>
          <a:p>
            <a:pPr marL="0" indent="0" algn="l">
              <a:lnSpc>
                <a:spcPts val="2450"/>
              </a:lnSpc>
              <a:buNone/>
            </a:pPr>
            <a:r>
              <a:rPr lang="en-US" sz="1950" b="1" dirty="0">
                <a:solidFill>
                  <a:srgbClr val="2A2742"/>
                </a:solidFill>
                <a:latin typeface="Outfit Extra Bold" pitchFamily="34" charset="0"/>
                <a:ea typeface="Outfit Extra Bold" pitchFamily="34" charset="-122"/>
                <a:cs typeface="Outfit Extra Bold" pitchFamily="34" charset="-120"/>
              </a:rPr>
              <a:t>Rule-Based Blocking</a:t>
            </a:r>
            <a:endParaRPr lang="en-US" sz="1950" dirty="0"/>
          </a:p>
        </p:txBody>
      </p:sp>
      <p:sp>
        <p:nvSpPr>
          <p:cNvPr id="12" name="Text 8"/>
          <p:cNvSpPr/>
          <p:nvPr/>
        </p:nvSpPr>
        <p:spPr>
          <a:xfrm>
            <a:off x="7623215" y="3358753"/>
            <a:ext cx="6098381" cy="961192"/>
          </a:xfrm>
          <a:prstGeom prst="rect">
            <a:avLst/>
          </a:prstGeom>
          <a:noFill/>
          <a:ln/>
        </p:spPr>
        <p:txBody>
          <a:bodyPr wrap="square" lIns="0" tIns="0" rIns="0" bIns="0" rtlCol="0" anchor="t"/>
          <a:lstStyle/>
          <a:p>
            <a:pPr marL="0" indent="0" algn="l">
              <a:lnSpc>
                <a:spcPts val="2500"/>
              </a:lnSpc>
              <a:buNone/>
            </a:pPr>
            <a:r>
              <a:rPr lang="en-US" sz="1550" dirty="0">
                <a:solidFill>
                  <a:srgbClr val="2A2742"/>
                </a:solidFill>
                <a:latin typeface="Arimo" pitchFamily="34" charset="0"/>
                <a:ea typeface="Arimo" pitchFamily="34" charset="-122"/>
                <a:cs typeface="Arimo" pitchFamily="34" charset="-120"/>
              </a:rPr>
              <a:t>Implement sophisticated filtering rules based on IP addresses, port numbers, and protocols. Create whitelist and blacklist systems to control exactly what traffic is allowed through your network.</a:t>
            </a:r>
            <a:endParaRPr lang="en-US" sz="1550" dirty="0"/>
          </a:p>
        </p:txBody>
      </p:sp>
      <p:sp>
        <p:nvSpPr>
          <p:cNvPr id="13" name="Shape 9"/>
          <p:cNvSpPr/>
          <p:nvPr/>
        </p:nvSpPr>
        <p:spPr>
          <a:xfrm>
            <a:off x="700921" y="4728091"/>
            <a:ext cx="6514148" cy="2611041"/>
          </a:xfrm>
          <a:prstGeom prst="roundRect">
            <a:avLst>
              <a:gd name="adj" fmla="val 3222"/>
            </a:avLst>
          </a:prstGeom>
          <a:solidFill>
            <a:srgbClr val="E9E6FA"/>
          </a:solidFill>
          <a:ln w="7620">
            <a:solidFill>
              <a:srgbClr val="BDB8DF"/>
            </a:solidFill>
            <a:prstDash val="solid"/>
          </a:ln>
        </p:spPr>
      </p:sp>
      <p:sp>
        <p:nvSpPr>
          <p:cNvPr id="14" name="Shape 10"/>
          <p:cNvSpPr/>
          <p:nvPr/>
        </p:nvSpPr>
        <p:spPr>
          <a:xfrm>
            <a:off x="908804" y="4935974"/>
            <a:ext cx="600789" cy="600789"/>
          </a:xfrm>
          <a:prstGeom prst="roundRect">
            <a:avLst>
              <a:gd name="adj" fmla="val 15218464"/>
            </a:avLst>
          </a:prstGeom>
          <a:solidFill>
            <a:srgbClr val="5E4CE6"/>
          </a:solidFill>
          <a:ln/>
        </p:spPr>
      </p:sp>
      <p:pic>
        <p:nvPicPr>
          <p:cNvPr id="1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4063" y="5101233"/>
            <a:ext cx="270272" cy="270272"/>
          </a:xfrm>
          <a:prstGeom prst="rect">
            <a:avLst/>
          </a:prstGeom>
        </p:spPr>
      </p:pic>
      <p:sp>
        <p:nvSpPr>
          <p:cNvPr id="16" name="Text 11"/>
          <p:cNvSpPr/>
          <p:nvPr/>
        </p:nvSpPr>
        <p:spPr>
          <a:xfrm>
            <a:off x="908804" y="5737027"/>
            <a:ext cx="2503408" cy="312896"/>
          </a:xfrm>
          <a:prstGeom prst="rect">
            <a:avLst/>
          </a:prstGeom>
          <a:noFill/>
          <a:ln/>
        </p:spPr>
        <p:txBody>
          <a:bodyPr wrap="none" lIns="0" tIns="0" rIns="0" bIns="0" rtlCol="0" anchor="t"/>
          <a:lstStyle/>
          <a:p>
            <a:pPr marL="0" indent="0" algn="l">
              <a:lnSpc>
                <a:spcPts val="2450"/>
              </a:lnSpc>
              <a:buNone/>
            </a:pPr>
            <a:r>
              <a:rPr lang="en-US" sz="1950" b="1" dirty="0">
                <a:solidFill>
                  <a:srgbClr val="2A2742"/>
                </a:solidFill>
                <a:latin typeface="Outfit Extra Bold" pitchFamily="34" charset="0"/>
                <a:ea typeface="Outfit Extra Bold" pitchFamily="34" charset="-122"/>
                <a:cs typeface="Outfit Extra Bold" pitchFamily="34" charset="-120"/>
              </a:rPr>
              <a:t>iptables Integration</a:t>
            </a:r>
            <a:endParaRPr lang="en-US" sz="1950" dirty="0"/>
          </a:p>
        </p:txBody>
      </p:sp>
      <p:sp>
        <p:nvSpPr>
          <p:cNvPr id="17" name="Text 12"/>
          <p:cNvSpPr/>
          <p:nvPr/>
        </p:nvSpPr>
        <p:spPr>
          <a:xfrm>
            <a:off x="908804" y="6170057"/>
            <a:ext cx="6098381" cy="961192"/>
          </a:xfrm>
          <a:prstGeom prst="rect">
            <a:avLst/>
          </a:prstGeom>
          <a:noFill/>
          <a:ln/>
        </p:spPr>
        <p:txBody>
          <a:bodyPr wrap="square" lIns="0" tIns="0" rIns="0" bIns="0" rtlCol="0" anchor="t"/>
          <a:lstStyle/>
          <a:p>
            <a:pPr marL="0" indent="0" algn="l">
              <a:lnSpc>
                <a:spcPts val="2500"/>
              </a:lnSpc>
              <a:buNone/>
            </a:pPr>
            <a:r>
              <a:rPr lang="en-US" sz="1550" dirty="0">
                <a:solidFill>
                  <a:srgbClr val="2A2742"/>
                </a:solidFill>
                <a:latin typeface="Arimo" pitchFamily="34" charset="0"/>
                <a:ea typeface="Arimo" pitchFamily="34" charset="-122"/>
                <a:cs typeface="Arimo" pitchFamily="34" charset="-120"/>
              </a:rPr>
              <a:t>Leverage Linux's built-in iptables for real-time traffic control at the kernel level. Execute commands dynamically to block or allow traffic with immediate effect across your entire system.</a:t>
            </a:r>
            <a:endParaRPr lang="en-US" sz="1550" dirty="0"/>
          </a:p>
        </p:txBody>
      </p:sp>
      <p:sp>
        <p:nvSpPr>
          <p:cNvPr id="18" name="Shape 13"/>
          <p:cNvSpPr/>
          <p:nvPr/>
        </p:nvSpPr>
        <p:spPr>
          <a:xfrm>
            <a:off x="7415332" y="4728091"/>
            <a:ext cx="6514148" cy="2611041"/>
          </a:xfrm>
          <a:prstGeom prst="roundRect">
            <a:avLst>
              <a:gd name="adj" fmla="val 3222"/>
            </a:avLst>
          </a:prstGeom>
          <a:solidFill>
            <a:srgbClr val="E9E6FA"/>
          </a:solidFill>
          <a:ln w="7620">
            <a:solidFill>
              <a:srgbClr val="BDB8DF"/>
            </a:solidFill>
            <a:prstDash val="solid"/>
          </a:ln>
        </p:spPr>
      </p:sp>
      <p:sp>
        <p:nvSpPr>
          <p:cNvPr id="19" name="Shape 14"/>
          <p:cNvSpPr/>
          <p:nvPr/>
        </p:nvSpPr>
        <p:spPr>
          <a:xfrm>
            <a:off x="7623215" y="4935974"/>
            <a:ext cx="600789" cy="600789"/>
          </a:xfrm>
          <a:prstGeom prst="roundRect">
            <a:avLst>
              <a:gd name="adj" fmla="val 15218464"/>
            </a:avLst>
          </a:prstGeom>
          <a:solidFill>
            <a:srgbClr val="5E4CE6"/>
          </a:solidFill>
          <a:ln/>
        </p:spPr>
      </p:sp>
      <p:pic>
        <p:nvPicPr>
          <p:cNvPr id="20"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88473" y="5101233"/>
            <a:ext cx="270272" cy="270272"/>
          </a:xfrm>
          <a:prstGeom prst="rect">
            <a:avLst/>
          </a:prstGeom>
        </p:spPr>
      </p:pic>
      <p:sp>
        <p:nvSpPr>
          <p:cNvPr id="21" name="Text 15"/>
          <p:cNvSpPr/>
          <p:nvPr/>
        </p:nvSpPr>
        <p:spPr>
          <a:xfrm>
            <a:off x="7623215" y="5737027"/>
            <a:ext cx="2693194" cy="312896"/>
          </a:xfrm>
          <a:prstGeom prst="rect">
            <a:avLst/>
          </a:prstGeom>
          <a:noFill/>
          <a:ln/>
        </p:spPr>
        <p:txBody>
          <a:bodyPr wrap="none" lIns="0" tIns="0" rIns="0" bIns="0" rtlCol="0" anchor="t"/>
          <a:lstStyle/>
          <a:p>
            <a:pPr marL="0" indent="0" algn="l">
              <a:lnSpc>
                <a:spcPts val="2450"/>
              </a:lnSpc>
              <a:buNone/>
            </a:pPr>
            <a:r>
              <a:rPr lang="en-US" sz="1950" b="1" dirty="0">
                <a:solidFill>
                  <a:srgbClr val="2A2742"/>
                </a:solidFill>
                <a:latin typeface="Outfit Extra Bold" pitchFamily="34" charset="0"/>
                <a:ea typeface="Outfit Extra Bold" pitchFamily="34" charset="-122"/>
                <a:cs typeface="Outfit Extra Bold" pitchFamily="34" charset="-120"/>
              </a:rPr>
              <a:t>Management Interface</a:t>
            </a:r>
            <a:endParaRPr lang="en-US" sz="1950" dirty="0"/>
          </a:p>
        </p:txBody>
      </p:sp>
      <p:sp>
        <p:nvSpPr>
          <p:cNvPr id="22" name="Text 16"/>
          <p:cNvSpPr/>
          <p:nvPr/>
        </p:nvSpPr>
        <p:spPr>
          <a:xfrm>
            <a:off x="7623215" y="6170057"/>
            <a:ext cx="6098381" cy="961192"/>
          </a:xfrm>
          <a:prstGeom prst="rect">
            <a:avLst/>
          </a:prstGeom>
          <a:noFill/>
          <a:ln/>
        </p:spPr>
        <p:txBody>
          <a:bodyPr wrap="square" lIns="0" tIns="0" rIns="0" bIns="0" rtlCol="0" anchor="t"/>
          <a:lstStyle/>
          <a:p>
            <a:pPr marL="0" indent="0" algn="l">
              <a:lnSpc>
                <a:spcPts val="2500"/>
              </a:lnSpc>
              <a:buNone/>
            </a:pPr>
            <a:r>
              <a:rPr lang="en-US" sz="1550" dirty="0">
                <a:solidFill>
                  <a:srgbClr val="2A2742"/>
                </a:solidFill>
                <a:latin typeface="Arimo" pitchFamily="34" charset="0"/>
                <a:ea typeface="Arimo" pitchFamily="34" charset="-122"/>
                <a:cs typeface="Arimo" pitchFamily="34" charset="-120"/>
              </a:rPr>
              <a:t>Build intuitive graphical interfaces using Tkinter for desktop applications or Flask for web-based dashboards. Monitor logs, adjust rules, and control firewall operations with ease.</a:t>
            </a:r>
            <a:endParaRPr lang="en-US" sz="1550" dirty="0"/>
          </a:p>
        </p:txBody>
      </p:sp>
      <p:sp>
        <p:nvSpPr>
          <p:cNvPr id="23" name="Rectangle 22">
            <a:extLst>
              <a:ext uri="{FF2B5EF4-FFF2-40B4-BE49-F238E27FC236}">
                <a16:creationId xmlns:a16="http://schemas.microsoft.com/office/drawing/2014/main" id="{A6991552-5C9F-31A6-14AD-D9541EBC9A0E}"/>
              </a:ext>
            </a:extLst>
          </p:cNvPr>
          <p:cNvSpPr/>
          <p:nvPr/>
        </p:nvSpPr>
        <p:spPr>
          <a:xfrm>
            <a:off x="12815412" y="7727795"/>
            <a:ext cx="1814988" cy="501805"/>
          </a:xfrm>
          <a:prstGeom prst="rect">
            <a:avLst/>
          </a:prstGeom>
          <a:solidFill>
            <a:srgbClr val="F3F2F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988463"/>
          </a:xfrm>
          <a:prstGeom prst="rect">
            <a:avLst/>
          </a:prstGeom>
        </p:spPr>
      </p:pic>
      <p:sp>
        <p:nvSpPr>
          <p:cNvPr id="3" name="Text 0"/>
          <p:cNvSpPr/>
          <p:nvPr/>
        </p:nvSpPr>
        <p:spPr>
          <a:xfrm>
            <a:off x="556736" y="2425898"/>
            <a:ext cx="7854434" cy="497086"/>
          </a:xfrm>
          <a:prstGeom prst="rect">
            <a:avLst/>
          </a:prstGeom>
          <a:noFill/>
          <a:ln/>
        </p:spPr>
        <p:txBody>
          <a:bodyPr wrap="none" lIns="0" tIns="0" rIns="0" bIns="0" rtlCol="0" anchor="t"/>
          <a:lstStyle/>
          <a:p>
            <a:pPr marL="0" indent="0" algn="l">
              <a:lnSpc>
                <a:spcPts val="3900"/>
              </a:lnSpc>
              <a:buNone/>
            </a:pPr>
            <a:r>
              <a:rPr lang="en-US" sz="3100" b="1" dirty="0">
                <a:solidFill>
                  <a:srgbClr val="231971"/>
                </a:solidFill>
                <a:latin typeface="Outfit Extra Bold" pitchFamily="34" charset="0"/>
                <a:ea typeface="Outfit Extra Bold" pitchFamily="34" charset="-122"/>
                <a:cs typeface="Outfit Extra Bold" pitchFamily="34" charset="-120"/>
              </a:rPr>
              <a:t>Example Project: Personal Python Firewall</a:t>
            </a:r>
            <a:endParaRPr lang="en-US" sz="3100" dirty="0"/>
          </a:p>
        </p:txBody>
      </p:sp>
      <p:sp>
        <p:nvSpPr>
          <p:cNvPr id="4" name="Text 1"/>
          <p:cNvSpPr/>
          <p:nvPr/>
        </p:nvSpPr>
        <p:spPr>
          <a:xfrm>
            <a:off x="556736" y="2986564"/>
            <a:ext cx="3917752" cy="248483"/>
          </a:xfrm>
          <a:prstGeom prst="rect">
            <a:avLst/>
          </a:prstGeom>
          <a:noFill/>
          <a:ln/>
        </p:spPr>
        <p:txBody>
          <a:bodyPr wrap="none" lIns="0" tIns="0" rIns="0" bIns="0" rtlCol="0" anchor="t"/>
          <a:lstStyle/>
          <a:p>
            <a:pPr marL="0" indent="0" algn="l">
              <a:lnSpc>
                <a:spcPts val="1950"/>
              </a:lnSpc>
              <a:buNone/>
            </a:pPr>
            <a:r>
              <a:rPr lang="en-US" sz="1550" b="1" dirty="0">
                <a:solidFill>
                  <a:srgbClr val="231971"/>
                </a:solidFill>
                <a:latin typeface="Outfit Extra Bold" pitchFamily="34" charset="0"/>
                <a:ea typeface="Outfit Extra Bold" pitchFamily="34" charset="-122"/>
                <a:cs typeface="Outfit Extra Bold" pitchFamily="34" charset="-120"/>
              </a:rPr>
              <a:t>Spotlight: Supravat Paul's Implementation</a:t>
            </a:r>
            <a:endParaRPr lang="en-US" sz="1550" dirty="0"/>
          </a:p>
        </p:txBody>
      </p:sp>
      <p:sp>
        <p:nvSpPr>
          <p:cNvPr id="5" name="Text 2"/>
          <p:cNvSpPr/>
          <p:nvPr/>
        </p:nvSpPr>
        <p:spPr>
          <a:xfrm>
            <a:off x="556736" y="3473648"/>
            <a:ext cx="159068" cy="198834"/>
          </a:xfrm>
          <a:prstGeom prst="rect">
            <a:avLst/>
          </a:prstGeom>
          <a:noFill/>
          <a:ln/>
        </p:spPr>
        <p:txBody>
          <a:bodyPr wrap="none" lIns="0" tIns="0" rIns="0" bIns="0" rtlCol="0" anchor="t"/>
          <a:lstStyle/>
          <a:p>
            <a:pPr marL="0" indent="0" algn="l">
              <a:lnSpc>
                <a:spcPts val="2000"/>
              </a:lnSpc>
              <a:buNone/>
            </a:pPr>
            <a:r>
              <a:rPr lang="en-US" sz="1250" dirty="0">
                <a:solidFill>
                  <a:srgbClr val="2A2742"/>
                </a:solidFill>
                <a:latin typeface="Outfit Light" pitchFamily="34" charset="0"/>
                <a:ea typeface="Outfit Light" pitchFamily="34" charset="-122"/>
                <a:cs typeface="Outfit Light" pitchFamily="34" charset="-120"/>
              </a:rPr>
              <a:t>01</a:t>
            </a:r>
            <a:endParaRPr lang="en-US" sz="1250" dirty="0"/>
          </a:p>
        </p:txBody>
      </p:sp>
      <p:sp>
        <p:nvSpPr>
          <p:cNvPr id="6" name="Shape 3"/>
          <p:cNvSpPr/>
          <p:nvPr/>
        </p:nvSpPr>
        <p:spPr>
          <a:xfrm>
            <a:off x="556736" y="3721179"/>
            <a:ext cx="6678930" cy="22860"/>
          </a:xfrm>
          <a:prstGeom prst="rect">
            <a:avLst/>
          </a:prstGeom>
          <a:solidFill>
            <a:srgbClr val="5E4CE6"/>
          </a:solidFill>
          <a:ln/>
        </p:spPr>
      </p:sp>
      <p:sp>
        <p:nvSpPr>
          <p:cNvPr id="7" name="Text 4"/>
          <p:cNvSpPr/>
          <p:nvPr/>
        </p:nvSpPr>
        <p:spPr>
          <a:xfrm>
            <a:off x="556736" y="3846433"/>
            <a:ext cx="2471142" cy="248483"/>
          </a:xfrm>
          <a:prstGeom prst="rect">
            <a:avLst/>
          </a:prstGeom>
          <a:noFill/>
          <a:ln/>
        </p:spPr>
        <p:txBody>
          <a:bodyPr wrap="none" lIns="0" tIns="0" rIns="0" bIns="0" rtlCol="0" anchor="t"/>
          <a:lstStyle/>
          <a:p>
            <a:pPr marL="0" indent="0" algn="l">
              <a:lnSpc>
                <a:spcPts val="1950"/>
              </a:lnSpc>
              <a:buNone/>
            </a:pPr>
            <a:r>
              <a:rPr lang="en-US" sz="1550" b="1" dirty="0">
                <a:solidFill>
                  <a:srgbClr val="2A2742"/>
                </a:solidFill>
                <a:latin typeface="Outfit Extra Bold" pitchFamily="34" charset="0"/>
                <a:ea typeface="Outfit Extra Bold" pitchFamily="34" charset="-122"/>
                <a:cs typeface="Outfit Extra Bold" pitchFamily="34" charset="-120"/>
              </a:rPr>
              <a:t>Packet Sniffing with Scapy</a:t>
            </a:r>
            <a:endParaRPr lang="en-US" sz="1550" dirty="0"/>
          </a:p>
        </p:txBody>
      </p:sp>
      <p:sp>
        <p:nvSpPr>
          <p:cNvPr id="8" name="Text 5"/>
          <p:cNvSpPr/>
          <p:nvPr/>
        </p:nvSpPr>
        <p:spPr>
          <a:xfrm>
            <a:off x="556736" y="4190286"/>
            <a:ext cx="6678930" cy="254437"/>
          </a:xfrm>
          <a:prstGeom prst="rect">
            <a:avLst/>
          </a:prstGeom>
          <a:noFill/>
          <a:ln/>
        </p:spPr>
        <p:txBody>
          <a:bodyPr wrap="none" lIns="0" tIns="0" rIns="0" bIns="0" rtlCol="0" anchor="t"/>
          <a:lstStyle/>
          <a:p>
            <a:pPr marL="0" indent="0" algn="l">
              <a:lnSpc>
                <a:spcPts val="2000"/>
              </a:lnSpc>
              <a:buNone/>
            </a:pPr>
            <a:r>
              <a:rPr lang="en-US" sz="1250" dirty="0">
                <a:solidFill>
                  <a:srgbClr val="2A2742"/>
                </a:solidFill>
                <a:latin typeface="Arimo" pitchFamily="34" charset="0"/>
                <a:ea typeface="Arimo" pitchFamily="34" charset="-122"/>
                <a:cs typeface="Arimo" pitchFamily="34" charset="-120"/>
              </a:rPr>
              <a:t>Captures live network traffic and analyzes packet structure in real-time</a:t>
            </a:r>
            <a:endParaRPr lang="en-US" sz="1250" dirty="0"/>
          </a:p>
        </p:txBody>
      </p:sp>
      <p:sp>
        <p:nvSpPr>
          <p:cNvPr id="9" name="Text 6"/>
          <p:cNvSpPr/>
          <p:nvPr/>
        </p:nvSpPr>
        <p:spPr>
          <a:xfrm>
            <a:off x="7394734" y="3473648"/>
            <a:ext cx="159068" cy="198834"/>
          </a:xfrm>
          <a:prstGeom prst="rect">
            <a:avLst/>
          </a:prstGeom>
          <a:noFill/>
          <a:ln/>
        </p:spPr>
        <p:txBody>
          <a:bodyPr wrap="none" lIns="0" tIns="0" rIns="0" bIns="0" rtlCol="0" anchor="t"/>
          <a:lstStyle/>
          <a:p>
            <a:pPr marL="0" indent="0" algn="l">
              <a:lnSpc>
                <a:spcPts val="2000"/>
              </a:lnSpc>
              <a:buNone/>
            </a:pPr>
            <a:r>
              <a:rPr lang="en-US" sz="1250" dirty="0">
                <a:solidFill>
                  <a:srgbClr val="2A2742"/>
                </a:solidFill>
                <a:latin typeface="Outfit Light" pitchFamily="34" charset="0"/>
                <a:ea typeface="Outfit Light" pitchFamily="34" charset="-122"/>
                <a:cs typeface="Outfit Light" pitchFamily="34" charset="-120"/>
              </a:rPr>
              <a:t>02</a:t>
            </a:r>
            <a:endParaRPr lang="en-US" sz="1250" dirty="0"/>
          </a:p>
        </p:txBody>
      </p:sp>
      <p:sp>
        <p:nvSpPr>
          <p:cNvPr id="10" name="Shape 7"/>
          <p:cNvSpPr/>
          <p:nvPr/>
        </p:nvSpPr>
        <p:spPr>
          <a:xfrm>
            <a:off x="7394734" y="3721179"/>
            <a:ext cx="6678930" cy="22860"/>
          </a:xfrm>
          <a:prstGeom prst="rect">
            <a:avLst/>
          </a:prstGeom>
          <a:solidFill>
            <a:srgbClr val="5E4CE6"/>
          </a:solidFill>
          <a:ln/>
        </p:spPr>
      </p:sp>
      <p:sp>
        <p:nvSpPr>
          <p:cNvPr id="11" name="Text 8"/>
          <p:cNvSpPr/>
          <p:nvPr/>
        </p:nvSpPr>
        <p:spPr>
          <a:xfrm>
            <a:off x="7394734" y="3846433"/>
            <a:ext cx="2368987" cy="248483"/>
          </a:xfrm>
          <a:prstGeom prst="rect">
            <a:avLst/>
          </a:prstGeom>
          <a:noFill/>
          <a:ln/>
        </p:spPr>
        <p:txBody>
          <a:bodyPr wrap="none" lIns="0" tIns="0" rIns="0" bIns="0" rtlCol="0" anchor="t"/>
          <a:lstStyle/>
          <a:p>
            <a:pPr marL="0" indent="0" algn="l">
              <a:lnSpc>
                <a:spcPts val="1950"/>
              </a:lnSpc>
              <a:buNone/>
            </a:pPr>
            <a:r>
              <a:rPr lang="en-US" sz="1550" b="1" dirty="0">
                <a:solidFill>
                  <a:srgbClr val="2A2742"/>
                </a:solidFill>
                <a:latin typeface="Outfit Extra Bold" pitchFamily="34" charset="0"/>
                <a:ea typeface="Outfit Extra Bold" pitchFamily="34" charset="-122"/>
                <a:cs typeface="Outfit Extra Bold" pitchFamily="34" charset="-120"/>
              </a:rPr>
              <a:t>Customizable JSON Rules</a:t>
            </a:r>
            <a:endParaRPr lang="en-US" sz="1550" dirty="0"/>
          </a:p>
        </p:txBody>
      </p:sp>
      <p:sp>
        <p:nvSpPr>
          <p:cNvPr id="12" name="Text 9"/>
          <p:cNvSpPr/>
          <p:nvPr/>
        </p:nvSpPr>
        <p:spPr>
          <a:xfrm>
            <a:off x="7394734" y="4190286"/>
            <a:ext cx="6678930" cy="254437"/>
          </a:xfrm>
          <a:prstGeom prst="rect">
            <a:avLst/>
          </a:prstGeom>
          <a:noFill/>
          <a:ln/>
        </p:spPr>
        <p:txBody>
          <a:bodyPr wrap="none" lIns="0" tIns="0" rIns="0" bIns="0" rtlCol="0" anchor="t"/>
          <a:lstStyle/>
          <a:p>
            <a:pPr marL="0" indent="0" algn="l">
              <a:lnSpc>
                <a:spcPts val="2000"/>
              </a:lnSpc>
              <a:buNone/>
            </a:pPr>
            <a:r>
              <a:rPr lang="en-US" sz="1250" dirty="0">
                <a:solidFill>
                  <a:srgbClr val="2A2742"/>
                </a:solidFill>
                <a:latin typeface="Arimo" pitchFamily="34" charset="0"/>
                <a:ea typeface="Arimo" pitchFamily="34" charset="-122"/>
                <a:cs typeface="Arimo" pitchFamily="34" charset="-120"/>
              </a:rPr>
              <a:t>Flexible rule configuration for IP addresses, ports, and protocol filtering</a:t>
            </a:r>
            <a:endParaRPr lang="en-US" sz="1250" dirty="0"/>
          </a:p>
        </p:txBody>
      </p:sp>
      <p:sp>
        <p:nvSpPr>
          <p:cNvPr id="13" name="Text 10"/>
          <p:cNvSpPr/>
          <p:nvPr/>
        </p:nvSpPr>
        <p:spPr>
          <a:xfrm>
            <a:off x="556736" y="4723090"/>
            <a:ext cx="159068" cy="198834"/>
          </a:xfrm>
          <a:prstGeom prst="rect">
            <a:avLst/>
          </a:prstGeom>
          <a:noFill/>
          <a:ln/>
        </p:spPr>
        <p:txBody>
          <a:bodyPr wrap="none" lIns="0" tIns="0" rIns="0" bIns="0" rtlCol="0" anchor="t"/>
          <a:lstStyle/>
          <a:p>
            <a:pPr marL="0" indent="0" algn="l">
              <a:lnSpc>
                <a:spcPts val="2000"/>
              </a:lnSpc>
              <a:buNone/>
            </a:pPr>
            <a:r>
              <a:rPr lang="en-US" sz="1250" dirty="0">
                <a:solidFill>
                  <a:srgbClr val="2A2742"/>
                </a:solidFill>
                <a:latin typeface="Outfit Light" pitchFamily="34" charset="0"/>
                <a:ea typeface="Outfit Light" pitchFamily="34" charset="-122"/>
                <a:cs typeface="Outfit Light" pitchFamily="34" charset="-120"/>
              </a:rPr>
              <a:t>03</a:t>
            </a:r>
            <a:endParaRPr lang="en-US" sz="1250" dirty="0"/>
          </a:p>
        </p:txBody>
      </p:sp>
      <p:sp>
        <p:nvSpPr>
          <p:cNvPr id="14" name="Shape 11"/>
          <p:cNvSpPr/>
          <p:nvPr/>
        </p:nvSpPr>
        <p:spPr>
          <a:xfrm>
            <a:off x="556736" y="4970621"/>
            <a:ext cx="6678930" cy="22860"/>
          </a:xfrm>
          <a:prstGeom prst="rect">
            <a:avLst/>
          </a:prstGeom>
          <a:solidFill>
            <a:srgbClr val="5E4CE6"/>
          </a:solidFill>
          <a:ln/>
        </p:spPr>
      </p:sp>
      <p:sp>
        <p:nvSpPr>
          <p:cNvPr id="15" name="Text 12"/>
          <p:cNvSpPr/>
          <p:nvPr/>
        </p:nvSpPr>
        <p:spPr>
          <a:xfrm>
            <a:off x="556736" y="5095875"/>
            <a:ext cx="1988463" cy="248483"/>
          </a:xfrm>
          <a:prstGeom prst="rect">
            <a:avLst/>
          </a:prstGeom>
          <a:noFill/>
          <a:ln/>
        </p:spPr>
        <p:txBody>
          <a:bodyPr wrap="none" lIns="0" tIns="0" rIns="0" bIns="0" rtlCol="0" anchor="t"/>
          <a:lstStyle/>
          <a:p>
            <a:pPr marL="0" indent="0" algn="l">
              <a:lnSpc>
                <a:spcPts val="1950"/>
              </a:lnSpc>
              <a:buNone/>
            </a:pPr>
            <a:r>
              <a:rPr lang="en-US" sz="1550" b="1" dirty="0">
                <a:solidFill>
                  <a:srgbClr val="2A2742"/>
                </a:solidFill>
                <a:latin typeface="Outfit Extra Bold" pitchFamily="34" charset="0"/>
                <a:ea typeface="Outfit Extra Bold" pitchFamily="34" charset="-122"/>
                <a:cs typeface="Outfit Extra Bold" pitchFamily="34" charset="-120"/>
              </a:rPr>
              <a:t>Real-Time Blocking</a:t>
            </a:r>
            <a:endParaRPr lang="en-US" sz="1550" dirty="0"/>
          </a:p>
        </p:txBody>
      </p:sp>
      <p:sp>
        <p:nvSpPr>
          <p:cNvPr id="16" name="Text 13"/>
          <p:cNvSpPr/>
          <p:nvPr/>
        </p:nvSpPr>
        <p:spPr>
          <a:xfrm>
            <a:off x="556736" y="5439728"/>
            <a:ext cx="6678930" cy="254437"/>
          </a:xfrm>
          <a:prstGeom prst="rect">
            <a:avLst/>
          </a:prstGeom>
          <a:noFill/>
          <a:ln/>
        </p:spPr>
        <p:txBody>
          <a:bodyPr wrap="none" lIns="0" tIns="0" rIns="0" bIns="0" rtlCol="0" anchor="t"/>
          <a:lstStyle/>
          <a:p>
            <a:pPr marL="0" indent="0" algn="l">
              <a:lnSpc>
                <a:spcPts val="2000"/>
              </a:lnSpc>
              <a:buNone/>
            </a:pPr>
            <a:r>
              <a:rPr lang="en-US" sz="1250" dirty="0">
                <a:solidFill>
                  <a:srgbClr val="2A2742"/>
                </a:solidFill>
                <a:latin typeface="Arimo" pitchFamily="34" charset="0"/>
                <a:ea typeface="Arimo" pitchFamily="34" charset="-122"/>
                <a:cs typeface="Arimo" pitchFamily="34" charset="-120"/>
              </a:rPr>
              <a:t>Executes iptables commands instantly to block suspicious traffic</a:t>
            </a:r>
            <a:endParaRPr lang="en-US" sz="1250" dirty="0"/>
          </a:p>
        </p:txBody>
      </p:sp>
      <p:sp>
        <p:nvSpPr>
          <p:cNvPr id="17" name="Text 14"/>
          <p:cNvSpPr/>
          <p:nvPr/>
        </p:nvSpPr>
        <p:spPr>
          <a:xfrm>
            <a:off x="7394734" y="4723090"/>
            <a:ext cx="159068" cy="198834"/>
          </a:xfrm>
          <a:prstGeom prst="rect">
            <a:avLst/>
          </a:prstGeom>
          <a:noFill/>
          <a:ln/>
        </p:spPr>
        <p:txBody>
          <a:bodyPr wrap="none" lIns="0" tIns="0" rIns="0" bIns="0" rtlCol="0" anchor="t"/>
          <a:lstStyle/>
          <a:p>
            <a:pPr marL="0" indent="0" algn="l">
              <a:lnSpc>
                <a:spcPts val="2000"/>
              </a:lnSpc>
              <a:buNone/>
            </a:pPr>
            <a:r>
              <a:rPr lang="en-US" sz="1250" dirty="0">
                <a:solidFill>
                  <a:srgbClr val="2A2742"/>
                </a:solidFill>
                <a:latin typeface="Outfit Light" pitchFamily="34" charset="0"/>
                <a:ea typeface="Outfit Light" pitchFamily="34" charset="-122"/>
                <a:cs typeface="Outfit Light" pitchFamily="34" charset="-120"/>
              </a:rPr>
              <a:t>04</a:t>
            </a:r>
            <a:endParaRPr lang="en-US" sz="1250" dirty="0"/>
          </a:p>
        </p:txBody>
      </p:sp>
      <p:sp>
        <p:nvSpPr>
          <p:cNvPr id="18" name="Shape 15"/>
          <p:cNvSpPr/>
          <p:nvPr/>
        </p:nvSpPr>
        <p:spPr>
          <a:xfrm>
            <a:off x="7394734" y="4970621"/>
            <a:ext cx="6678930" cy="22860"/>
          </a:xfrm>
          <a:prstGeom prst="rect">
            <a:avLst/>
          </a:prstGeom>
          <a:solidFill>
            <a:srgbClr val="5E4CE6"/>
          </a:solidFill>
          <a:ln/>
        </p:spPr>
      </p:sp>
      <p:sp>
        <p:nvSpPr>
          <p:cNvPr id="19" name="Text 16"/>
          <p:cNvSpPr/>
          <p:nvPr/>
        </p:nvSpPr>
        <p:spPr>
          <a:xfrm>
            <a:off x="7394734" y="5095875"/>
            <a:ext cx="2135862" cy="248483"/>
          </a:xfrm>
          <a:prstGeom prst="rect">
            <a:avLst/>
          </a:prstGeom>
          <a:noFill/>
          <a:ln/>
        </p:spPr>
        <p:txBody>
          <a:bodyPr wrap="none" lIns="0" tIns="0" rIns="0" bIns="0" rtlCol="0" anchor="t"/>
          <a:lstStyle/>
          <a:p>
            <a:pPr marL="0" indent="0" algn="l">
              <a:lnSpc>
                <a:spcPts val="1950"/>
              </a:lnSpc>
              <a:buNone/>
            </a:pPr>
            <a:r>
              <a:rPr lang="en-US" sz="1550" b="1" dirty="0">
                <a:solidFill>
                  <a:srgbClr val="2A2742"/>
                </a:solidFill>
                <a:latin typeface="Outfit Extra Bold" pitchFamily="34" charset="0"/>
                <a:ea typeface="Outfit Extra Bold" pitchFamily="34" charset="-122"/>
                <a:cs typeface="Outfit Extra Bold" pitchFamily="34" charset="-120"/>
              </a:rPr>
              <a:t>Interactive Tkinter GUI</a:t>
            </a:r>
            <a:endParaRPr lang="en-US" sz="1550" dirty="0"/>
          </a:p>
        </p:txBody>
      </p:sp>
      <p:sp>
        <p:nvSpPr>
          <p:cNvPr id="20" name="Text 17"/>
          <p:cNvSpPr/>
          <p:nvPr/>
        </p:nvSpPr>
        <p:spPr>
          <a:xfrm>
            <a:off x="7394734" y="5439728"/>
            <a:ext cx="6678930" cy="254437"/>
          </a:xfrm>
          <a:prstGeom prst="rect">
            <a:avLst/>
          </a:prstGeom>
          <a:noFill/>
          <a:ln/>
        </p:spPr>
        <p:txBody>
          <a:bodyPr wrap="none" lIns="0" tIns="0" rIns="0" bIns="0" rtlCol="0" anchor="t"/>
          <a:lstStyle/>
          <a:p>
            <a:pPr marL="0" indent="0" algn="l">
              <a:lnSpc>
                <a:spcPts val="2000"/>
              </a:lnSpc>
              <a:buNone/>
            </a:pPr>
            <a:r>
              <a:rPr lang="en-US" sz="1250" dirty="0">
                <a:solidFill>
                  <a:srgbClr val="2A2742"/>
                </a:solidFill>
                <a:latin typeface="Arimo" pitchFamily="34" charset="0"/>
                <a:ea typeface="Arimo" pitchFamily="34" charset="-122"/>
                <a:cs typeface="Arimo" pitchFamily="34" charset="-120"/>
              </a:rPr>
              <a:t>Visual dashboard for start/stop controls and live log monitoring</a:t>
            </a:r>
            <a:endParaRPr lang="en-US" sz="1250" dirty="0"/>
          </a:p>
        </p:txBody>
      </p:sp>
      <p:sp>
        <p:nvSpPr>
          <p:cNvPr id="21" name="Text 18"/>
          <p:cNvSpPr/>
          <p:nvPr/>
        </p:nvSpPr>
        <p:spPr>
          <a:xfrm>
            <a:off x="556736" y="6151483"/>
            <a:ext cx="1988463" cy="248483"/>
          </a:xfrm>
          <a:prstGeom prst="rect">
            <a:avLst/>
          </a:prstGeom>
          <a:noFill/>
          <a:ln/>
        </p:spPr>
        <p:txBody>
          <a:bodyPr wrap="none" lIns="0" tIns="0" rIns="0" bIns="0" rtlCol="0" anchor="t"/>
          <a:lstStyle/>
          <a:p>
            <a:pPr marL="0" indent="0" algn="l">
              <a:lnSpc>
                <a:spcPts val="1950"/>
              </a:lnSpc>
              <a:buNone/>
            </a:pPr>
            <a:r>
              <a:rPr lang="en-US" sz="1550" b="1" dirty="0">
                <a:solidFill>
                  <a:srgbClr val="231971"/>
                </a:solidFill>
                <a:latin typeface="Outfit Extra Bold" pitchFamily="34" charset="0"/>
                <a:ea typeface="Outfit Extra Bold" pitchFamily="34" charset="-122"/>
                <a:cs typeface="Outfit Extra Bold" pitchFamily="34" charset="-120"/>
              </a:rPr>
              <a:t>Test Results</a:t>
            </a:r>
            <a:endParaRPr lang="en-US" sz="1550" dirty="0"/>
          </a:p>
        </p:txBody>
      </p:sp>
      <p:sp>
        <p:nvSpPr>
          <p:cNvPr id="22" name="Text 19"/>
          <p:cNvSpPr/>
          <p:nvPr/>
        </p:nvSpPr>
        <p:spPr>
          <a:xfrm>
            <a:off x="556736" y="6559034"/>
            <a:ext cx="5173861" cy="254437"/>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A2742"/>
                </a:solidFill>
                <a:latin typeface="Arimo" pitchFamily="34" charset="0"/>
                <a:ea typeface="Arimo" pitchFamily="34" charset="-122"/>
                <a:cs typeface="Arimo" pitchFamily="34" charset="-120"/>
              </a:rPr>
              <a:t>Successfully blocked HTTP traffic</a:t>
            </a:r>
            <a:endParaRPr lang="en-US" sz="1250" dirty="0"/>
          </a:p>
        </p:txBody>
      </p:sp>
      <p:sp>
        <p:nvSpPr>
          <p:cNvPr id="23" name="Text 20"/>
          <p:cNvSpPr/>
          <p:nvPr/>
        </p:nvSpPr>
        <p:spPr>
          <a:xfrm>
            <a:off x="556736" y="6869073"/>
            <a:ext cx="5173861" cy="254437"/>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A2742"/>
                </a:solidFill>
                <a:latin typeface="Arimo" pitchFamily="34" charset="0"/>
                <a:ea typeface="Arimo" pitchFamily="34" charset="-122"/>
                <a:cs typeface="Arimo" pitchFamily="34" charset="-120"/>
              </a:rPr>
              <a:t>Filtered specific IP addresses</a:t>
            </a:r>
            <a:endParaRPr lang="en-US" sz="1250" dirty="0"/>
          </a:p>
        </p:txBody>
      </p:sp>
      <p:sp>
        <p:nvSpPr>
          <p:cNvPr id="24" name="Text 21"/>
          <p:cNvSpPr/>
          <p:nvPr/>
        </p:nvSpPr>
        <p:spPr>
          <a:xfrm>
            <a:off x="556736" y="7179112"/>
            <a:ext cx="5173861" cy="254437"/>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A2742"/>
                </a:solidFill>
                <a:latin typeface="Arimo" pitchFamily="34" charset="0"/>
                <a:ea typeface="Arimo" pitchFamily="34" charset="-122"/>
                <a:cs typeface="Arimo" pitchFamily="34" charset="-120"/>
              </a:rPr>
              <a:t>Detected unknown protocols</a:t>
            </a:r>
            <a:endParaRPr lang="en-US" sz="1250" dirty="0"/>
          </a:p>
        </p:txBody>
      </p:sp>
      <p:sp>
        <p:nvSpPr>
          <p:cNvPr id="25" name="Text 22"/>
          <p:cNvSpPr/>
          <p:nvPr/>
        </p:nvSpPr>
        <p:spPr>
          <a:xfrm>
            <a:off x="556736" y="7489150"/>
            <a:ext cx="5173861" cy="254437"/>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A2742"/>
                </a:solidFill>
                <a:latin typeface="Arimo" pitchFamily="34" charset="0"/>
                <a:ea typeface="Arimo" pitchFamily="34" charset="-122"/>
                <a:cs typeface="Arimo" pitchFamily="34" charset="-120"/>
              </a:rPr>
              <a:t>Real-time log generation</a:t>
            </a:r>
            <a:endParaRPr lang="en-US" sz="1250" dirty="0"/>
          </a:p>
        </p:txBody>
      </p:sp>
      <p:sp>
        <p:nvSpPr>
          <p:cNvPr id="26" name="Shape 23"/>
          <p:cNvSpPr/>
          <p:nvPr/>
        </p:nvSpPr>
        <p:spPr>
          <a:xfrm>
            <a:off x="6126361" y="6171367"/>
            <a:ext cx="7954804" cy="930354"/>
          </a:xfrm>
          <a:prstGeom prst="roundRect">
            <a:avLst>
              <a:gd name="adj" fmla="val 7182"/>
            </a:avLst>
          </a:prstGeom>
          <a:solidFill>
            <a:srgbClr val="C3BCF6"/>
          </a:solidFill>
          <a:ln/>
        </p:spPr>
      </p:sp>
      <p:pic>
        <p:nvPicPr>
          <p:cNvPr id="27" name="Image 1" descr="preencoded.png"/>
          <p:cNvPicPr>
            <a:picLocks noChangeAspect="1"/>
          </p:cNvPicPr>
          <p:nvPr/>
        </p:nvPicPr>
        <p:blipFill>
          <a:blip r:embed="rId4"/>
          <a:stretch>
            <a:fillRect/>
          </a:stretch>
        </p:blipFill>
        <p:spPr>
          <a:xfrm>
            <a:off x="6285428" y="6413897"/>
            <a:ext cx="198834" cy="159068"/>
          </a:xfrm>
          <a:prstGeom prst="rect">
            <a:avLst/>
          </a:prstGeom>
        </p:spPr>
      </p:pic>
      <p:sp>
        <p:nvSpPr>
          <p:cNvPr id="28" name="Text 24"/>
          <p:cNvSpPr/>
          <p:nvPr/>
        </p:nvSpPr>
        <p:spPr>
          <a:xfrm>
            <a:off x="6643330" y="6370201"/>
            <a:ext cx="7278767" cy="508873"/>
          </a:xfrm>
          <a:prstGeom prst="rect">
            <a:avLst/>
          </a:prstGeom>
          <a:noFill/>
          <a:ln/>
        </p:spPr>
        <p:txBody>
          <a:bodyPr wrap="square" lIns="0" tIns="0" rIns="0" bIns="0" rtlCol="0" anchor="t"/>
          <a:lstStyle/>
          <a:p>
            <a:pPr marL="0" indent="0" algn="l">
              <a:lnSpc>
                <a:spcPts val="2000"/>
              </a:lnSpc>
              <a:buNone/>
            </a:pPr>
            <a:r>
              <a:rPr lang="en-US" sz="1250" b="1" dirty="0">
                <a:solidFill>
                  <a:srgbClr val="000000"/>
                </a:solidFill>
                <a:latin typeface="Arimo" pitchFamily="34" charset="0"/>
                <a:ea typeface="Arimo" pitchFamily="34" charset="-122"/>
                <a:cs typeface="Arimo" pitchFamily="34" charset="-120"/>
              </a:rPr>
              <a:t>Open Source Learning:</a:t>
            </a:r>
            <a:r>
              <a:rPr lang="en-US" sz="1250" dirty="0">
                <a:solidFill>
                  <a:srgbClr val="000000"/>
                </a:solidFill>
                <a:latin typeface="Arimo" pitchFamily="34" charset="0"/>
                <a:ea typeface="Arimo" pitchFamily="34" charset="-122"/>
                <a:cs typeface="Arimo" pitchFamily="34" charset="-120"/>
              </a:rPr>
              <a:t> The complete source code is available on GitHub, providing hands-on examples and practical implementation patterns you can study and modify for your own projects.</a:t>
            </a:r>
            <a:endParaRPr lang="en-US" sz="1250" dirty="0"/>
          </a:p>
        </p:txBody>
      </p:sp>
      <p:sp>
        <p:nvSpPr>
          <p:cNvPr id="29" name="Rectangle 28">
            <a:extLst>
              <a:ext uri="{FF2B5EF4-FFF2-40B4-BE49-F238E27FC236}">
                <a16:creationId xmlns:a16="http://schemas.microsoft.com/office/drawing/2014/main" id="{55542BD6-BF88-220C-035C-3471D25BFD37}"/>
              </a:ext>
            </a:extLst>
          </p:cNvPr>
          <p:cNvSpPr/>
          <p:nvPr/>
        </p:nvSpPr>
        <p:spPr>
          <a:xfrm>
            <a:off x="12815412" y="7727795"/>
            <a:ext cx="1814988" cy="501805"/>
          </a:xfrm>
          <a:prstGeom prst="rect">
            <a:avLst/>
          </a:prstGeom>
          <a:solidFill>
            <a:srgbClr val="F3F2F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920383" y="539115"/>
            <a:ext cx="5624155" cy="387548"/>
          </a:xfrm>
          <a:prstGeom prst="rect">
            <a:avLst/>
          </a:prstGeom>
          <a:noFill/>
          <a:ln/>
        </p:spPr>
        <p:txBody>
          <a:bodyPr wrap="none" lIns="0" tIns="0" rIns="0" bIns="0" rtlCol="0" anchor="t"/>
          <a:lstStyle/>
          <a:p>
            <a:pPr marL="0" indent="0" algn="l">
              <a:lnSpc>
                <a:spcPts val="3050"/>
              </a:lnSpc>
              <a:buNone/>
            </a:pPr>
            <a:r>
              <a:rPr lang="en-US" sz="2400" b="1" dirty="0">
                <a:solidFill>
                  <a:srgbClr val="231971"/>
                </a:solidFill>
                <a:latin typeface="Outfit Extra Bold" pitchFamily="34" charset="0"/>
                <a:ea typeface="Outfit Extra Bold" pitchFamily="34" charset="-122"/>
                <a:cs typeface="Outfit Extra Bold" pitchFamily="34" charset="-120"/>
              </a:rPr>
              <a:t>Setting Up Your Kali Linux Environment</a:t>
            </a:r>
            <a:endParaRPr lang="en-US" sz="2400" dirty="0"/>
          </a:p>
        </p:txBody>
      </p:sp>
      <p:sp>
        <p:nvSpPr>
          <p:cNvPr id="4" name="Shape 1"/>
          <p:cNvSpPr/>
          <p:nvPr/>
        </p:nvSpPr>
        <p:spPr>
          <a:xfrm>
            <a:off x="6044327" y="1298615"/>
            <a:ext cx="123944" cy="1315760"/>
          </a:xfrm>
          <a:prstGeom prst="roundRect">
            <a:avLst>
              <a:gd name="adj" fmla="val 42021"/>
            </a:avLst>
          </a:prstGeom>
          <a:solidFill>
            <a:srgbClr val="E9E6FA"/>
          </a:solidFill>
          <a:ln w="7620">
            <a:solidFill>
              <a:srgbClr val="BDB8DF"/>
            </a:solidFill>
            <a:prstDash val="solid"/>
          </a:ln>
        </p:spPr>
      </p:sp>
      <p:sp>
        <p:nvSpPr>
          <p:cNvPr id="5" name="Shape 2"/>
          <p:cNvSpPr/>
          <p:nvPr/>
        </p:nvSpPr>
        <p:spPr>
          <a:xfrm>
            <a:off x="5920383" y="1217176"/>
            <a:ext cx="371951" cy="371951"/>
          </a:xfrm>
          <a:prstGeom prst="roundRect">
            <a:avLst>
              <a:gd name="adj" fmla="val 122919"/>
            </a:avLst>
          </a:prstGeom>
          <a:solidFill>
            <a:srgbClr val="E9E6FA"/>
          </a:solidFill>
          <a:ln w="7620">
            <a:solidFill>
              <a:srgbClr val="BDB8DF"/>
            </a:solidFill>
            <a:prstDash val="solid"/>
          </a:ln>
        </p:spPr>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13371" y="1310164"/>
            <a:ext cx="185976" cy="185976"/>
          </a:xfrm>
          <a:prstGeom prst="rect">
            <a:avLst/>
          </a:prstGeom>
        </p:spPr>
      </p:pic>
      <p:sp>
        <p:nvSpPr>
          <p:cNvPr id="7" name="Text 3"/>
          <p:cNvSpPr/>
          <p:nvPr/>
        </p:nvSpPr>
        <p:spPr>
          <a:xfrm>
            <a:off x="6416278" y="1236583"/>
            <a:ext cx="2178129" cy="193715"/>
          </a:xfrm>
          <a:prstGeom prst="rect">
            <a:avLst/>
          </a:prstGeom>
          <a:noFill/>
          <a:ln/>
        </p:spPr>
        <p:txBody>
          <a:bodyPr wrap="none" lIns="0" tIns="0" rIns="0" bIns="0" rtlCol="0" anchor="t"/>
          <a:lstStyle/>
          <a:p>
            <a:pPr marL="0" indent="0" algn="l">
              <a:lnSpc>
                <a:spcPts val="1500"/>
              </a:lnSpc>
              <a:buNone/>
            </a:pPr>
            <a:r>
              <a:rPr lang="en-US" sz="1200" b="1" dirty="0">
                <a:solidFill>
                  <a:srgbClr val="2A2742"/>
                </a:solidFill>
                <a:latin typeface="Outfit Extra Bold" pitchFamily="34" charset="0"/>
                <a:ea typeface="Outfit Extra Bold" pitchFamily="34" charset="-122"/>
                <a:cs typeface="Outfit Extra Bold" pitchFamily="34" charset="-120"/>
              </a:rPr>
              <a:t>Install Python &amp; Dependencies</a:t>
            </a:r>
            <a:endParaRPr lang="en-US" sz="1200" dirty="0"/>
          </a:p>
        </p:txBody>
      </p:sp>
      <p:sp>
        <p:nvSpPr>
          <p:cNvPr id="8" name="Shape 4"/>
          <p:cNvSpPr/>
          <p:nvPr/>
        </p:nvSpPr>
        <p:spPr>
          <a:xfrm>
            <a:off x="6416278" y="1569720"/>
            <a:ext cx="7780139" cy="582930"/>
          </a:xfrm>
          <a:prstGeom prst="roundRect">
            <a:avLst>
              <a:gd name="adj" fmla="val 8935"/>
            </a:avLst>
          </a:prstGeom>
          <a:solidFill>
            <a:srgbClr val="EDEDED"/>
          </a:solidFill>
          <a:ln/>
        </p:spPr>
      </p:sp>
      <p:sp>
        <p:nvSpPr>
          <p:cNvPr id="9" name="Shape 5"/>
          <p:cNvSpPr/>
          <p:nvPr/>
        </p:nvSpPr>
        <p:spPr>
          <a:xfrm>
            <a:off x="6410087" y="1569720"/>
            <a:ext cx="7792522" cy="582930"/>
          </a:xfrm>
          <a:prstGeom prst="roundRect">
            <a:avLst>
              <a:gd name="adj" fmla="val 3191"/>
            </a:avLst>
          </a:prstGeom>
          <a:solidFill>
            <a:srgbClr val="EDEDED"/>
          </a:solidFill>
          <a:ln/>
        </p:spPr>
      </p:sp>
      <p:sp>
        <p:nvSpPr>
          <p:cNvPr id="10" name="Text 6"/>
          <p:cNvSpPr/>
          <p:nvPr/>
        </p:nvSpPr>
        <p:spPr>
          <a:xfrm>
            <a:off x="6534031" y="1662708"/>
            <a:ext cx="7544633" cy="396954"/>
          </a:xfrm>
          <a:prstGeom prst="rect">
            <a:avLst/>
          </a:prstGeom>
          <a:noFill/>
          <a:ln/>
        </p:spPr>
        <p:txBody>
          <a:bodyPr wrap="square" lIns="0" tIns="0" rIns="0" bIns="0" rtlCol="0" anchor="t"/>
          <a:lstStyle/>
          <a:p>
            <a:pPr marL="0" indent="0" algn="l">
              <a:lnSpc>
                <a:spcPts val="1550"/>
              </a:lnSpc>
              <a:buNone/>
            </a:pPr>
            <a:r>
              <a:rPr lang="en-US" sz="950" dirty="0">
                <a:solidFill>
                  <a:srgbClr val="2A2742"/>
                </a:solidFill>
                <a:highlight>
                  <a:srgbClr val="EDEDED"/>
                </a:highlight>
                <a:latin typeface="Consolas" pitchFamily="34" charset="0"/>
                <a:ea typeface="Consolas" pitchFamily="34" charset="-122"/>
                <a:cs typeface="Consolas" pitchFamily="34" charset="-120"/>
              </a:rPr>
              <a:t>sudo apt-get updatesudo apt-get install python3 python3-pip</a:t>
            </a:r>
            <a:endParaRPr lang="en-US" sz="950" dirty="0"/>
          </a:p>
        </p:txBody>
      </p:sp>
      <p:sp>
        <p:nvSpPr>
          <p:cNvPr id="11" name="Text 7"/>
          <p:cNvSpPr/>
          <p:nvPr/>
        </p:nvSpPr>
        <p:spPr>
          <a:xfrm>
            <a:off x="6416278" y="2292072"/>
            <a:ext cx="7780139" cy="198477"/>
          </a:xfrm>
          <a:prstGeom prst="rect">
            <a:avLst/>
          </a:prstGeom>
          <a:noFill/>
          <a:ln/>
        </p:spPr>
        <p:txBody>
          <a:bodyPr wrap="none" lIns="0" tIns="0" rIns="0" bIns="0" rtlCol="0" anchor="t"/>
          <a:lstStyle/>
          <a:p>
            <a:pPr marL="0" indent="0" algn="l">
              <a:lnSpc>
                <a:spcPts val="1550"/>
              </a:lnSpc>
              <a:buNone/>
            </a:pPr>
            <a:r>
              <a:rPr lang="en-US" sz="950" dirty="0">
                <a:solidFill>
                  <a:srgbClr val="2A2742"/>
                </a:solidFill>
                <a:latin typeface="Arimo" pitchFamily="34" charset="0"/>
                <a:ea typeface="Arimo" pitchFamily="34" charset="-122"/>
                <a:cs typeface="Arimo" pitchFamily="34" charset="-120"/>
              </a:rPr>
              <a:t>Ensure you have Python 3.x installed with pip package manager for library installation.</a:t>
            </a:r>
            <a:endParaRPr lang="en-US" sz="950" dirty="0"/>
          </a:p>
        </p:txBody>
      </p:sp>
      <p:sp>
        <p:nvSpPr>
          <p:cNvPr id="12" name="Shape 8"/>
          <p:cNvSpPr/>
          <p:nvPr/>
        </p:nvSpPr>
        <p:spPr>
          <a:xfrm>
            <a:off x="6230303" y="2924413"/>
            <a:ext cx="123944" cy="1117283"/>
          </a:xfrm>
          <a:prstGeom prst="roundRect">
            <a:avLst>
              <a:gd name="adj" fmla="val 42021"/>
            </a:avLst>
          </a:prstGeom>
          <a:solidFill>
            <a:srgbClr val="E9E6FA"/>
          </a:solidFill>
          <a:ln w="7620">
            <a:solidFill>
              <a:srgbClr val="BDB8DF"/>
            </a:solidFill>
            <a:prstDash val="solid"/>
          </a:ln>
        </p:spPr>
      </p:sp>
      <p:sp>
        <p:nvSpPr>
          <p:cNvPr id="13" name="Shape 9"/>
          <p:cNvSpPr/>
          <p:nvPr/>
        </p:nvSpPr>
        <p:spPr>
          <a:xfrm>
            <a:off x="6106358" y="2842974"/>
            <a:ext cx="371951" cy="371951"/>
          </a:xfrm>
          <a:prstGeom prst="roundRect">
            <a:avLst>
              <a:gd name="adj" fmla="val 122919"/>
            </a:avLst>
          </a:prstGeom>
          <a:solidFill>
            <a:srgbClr val="E9E6FA"/>
          </a:solidFill>
          <a:ln w="7620">
            <a:solidFill>
              <a:srgbClr val="BDB8DF"/>
            </a:solidFill>
            <a:prstDash val="solid"/>
          </a:ln>
        </p:spPr>
      </p:sp>
      <p:pic>
        <p:nvPicPr>
          <p:cNvPr id="14"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99346" y="2935962"/>
            <a:ext cx="185976" cy="185976"/>
          </a:xfrm>
          <a:prstGeom prst="rect">
            <a:avLst/>
          </a:prstGeom>
        </p:spPr>
      </p:pic>
      <p:sp>
        <p:nvSpPr>
          <p:cNvPr id="15" name="Text 10"/>
          <p:cNvSpPr/>
          <p:nvPr/>
        </p:nvSpPr>
        <p:spPr>
          <a:xfrm>
            <a:off x="6602254" y="2862382"/>
            <a:ext cx="1550075" cy="193715"/>
          </a:xfrm>
          <a:prstGeom prst="rect">
            <a:avLst/>
          </a:prstGeom>
          <a:noFill/>
          <a:ln/>
        </p:spPr>
        <p:txBody>
          <a:bodyPr wrap="none" lIns="0" tIns="0" rIns="0" bIns="0" rtlCol="0" anchor="t"/>
          <a:lstStyle/>
          <a:p>
            <a:pPr marL="0" indent="0" algn="l">
              <a:lnSpc>
                <a:spcPts val="1500"/>
              </a:lnSpc>
              <a:buNone/>
            </a:pPr>
            <a:r>
              <a:rPr lang="en-US" sz="1200" b="1" dirty="0">
                <a:solidFill>
                  <a:srgbClr val="2A2742"/>
                </a:solidFill>
                <a:latin typeface="Outfit Extra Bold" pitchFamily="34" charset="0"/>
                <a:ea typeface="Outfit Extra Bold" pitchFamily="34" charset="-122"/>
                <a:cs typeface="Outfit Extra Bold" pitchFamily="34" charset="-120"/>
              </a:rPr>
              <a:t>Install Scapy Library</a:t>
            </a:r>
            <a:endParaRPr lang="en-US" sz="1200" dirty="0"/>
          </a:p>
        </p:txBody>
      </p:sp>
      <p:sp>
        <p:nvSpPr>
          <p:cNvPr id="16" name="Shape 11"/>
          <p:cNvSpPr/>
          <p:nvPr/>
        </p:nvSpPr>
        <p:spPr>
          <a:xfrm>
            <a:off x="6602254" y="3195518"/>
            <a:ext cx="7594163" cy="384453"/>
          </a:xfrm>
          <a:prstGeom prst="roundRect">
            <a:avLst>
              <a:gd name="adj" fmla="val 13547"/>
            </a:avLst>
          </a:prstGeom>
          <a:solidFill>
            <a:srgbClr val="EDEDED"/>
          </a:solidFill>
          <a:ln/>
        </p:spPr>
      </p:sp>
      <p:sp>
        <p:nvSpPr>
          <p:cNvPr id="17" name="Shape 12"/>
          <p:cNvSpPr/>
          <p:nvPr/>
        </p:nvSpPr>
        <p:spPr>
          <a:xfrm>
            <a:off x="6596062" y="3195518"/>
            <a:ext cx="7606546" cy="384453"/>
          </a:xfrm>
          <a:prstGeom prst="roundRect">
            <a:avLst>
              <a:gd name="adj" fmla="val 4838"/>
            </a:avLst>
          </a:prstGeom>
          <a:solidFill>
            <a:srgbClr val="EDEDED"/>
          </a:solidFill>
          <a:ln/>
        </p:spPr>
      </p:sp>
      <p:sp>
        <p:nvSpPr>
          <p:cNvPr id="18" name="Text 13"/>
          <p:cNvSpPr/>
          <p:nvPr/>
        </p:nvSpPr>
        <p:spPr>
          <a:xfrm>
            <a:off x="6720007" y="3288506"/>
            <a:ext cx="7358658" cy="198477"/>
          </a:xfrm>
          <a:prstGeom prst="rect">
            <a:avLst/>
          </a:prstGeom>
          <a:noFill/>
          <a:ln/>
        </p:spPr>
        <p:txBody>
          <a:bodyPr wrap="none" lIns="0" tIns="0" rIns="0" bIns="0" rtlCol="0" anchor="t"/>
          <a:lstStyle/>
          <a:p>
            <a:pPr marL="0" indent="0" algn="l">
              <a:lnSpc>
                <a:spcPts val="1550"/>
              </a:lnSpc>
              <a:buNone/>
            </a:pPr>
            <a:r>
              <a:rPr lang="en-US" sz="950" dirty="0">
                <a:solidFill>
                  <a:srgbClr val="2A2742"/>
                </a:solidFill>
                <a:highlight>
                  <a:srgbClr val="EDEDED"/>
                </a:highlight>
                <a:latin typeface="Consolas" pitchFamily="34" charset="0"/>
                <a:ea typeface="Consolas" pitchFamily="34" charset="-122"/>
                <a:cs typeface="Consolas" pitchFamily="34" charset="-120"/>
              </a:rPr>
              <a:t>pip3 install scapy</a:t>
            </a:r>
            <a:endParaRPr lang="en-US" sz="950" dirty="0"/>
          </a:p>
        </p:txBody>
      </p:sp>
      <p:sp>
        <p:nvSpPr>
          <p:cNvPr id="19" name="Text 14"/>
          <p:cNvSpPr/>
          <p:nvPr/>
        </p:nvSpPr>
        <p:spPr>
          <a:xfrm>
            <a:off x="6602254" y="3719393"/>
            <a:ext cx="7594163" cy="198477"/>
          </a:xfrm>
          <a:prstGeom prst="rect">
            <a:avLst/>
          </a:prstGeom>
          <a:noFill/>
          <a:ln/>
        </p:spPr>
        <p:txBody>
          <a:bodyPr wrap="none" lIns="0" tIns="0" rIns="0" bIns="0" rtlCol="0" anchor="t"/>
          <a:lstStyle/>
          <a:p>
            <a:pPr marL="0" indent="0" algn="l">
              <a:lnSpc>
                <a:spcPts val="1550"/>
              </a:lnSpc>
              <a:buNone/>
            </a:pPr>
            <a:r>
              <a:rPr lang="en-US" sz="950" dirty="0">
                <a:solidFill>
                  <a:srgbClr val="2A2742"/>
                </a:solidFill>
                <a:latin typeface="Arimo" pitchFamily="34" charset="0"/>
                <a:ea typeface="Arimo" pitchFamily="34" charset="-122"/>
                <a:cs typeface="Arimo" pitchFamily="34" charset="-120"/>
              </a:rPr>
              <a:t>Scapy is the essential packet manipulation library that powers your firewall's inspection capabilities.</a:t>
            </a:r>
            <a:endParaRPr lang="en-US" sz="950" dirty="0"/>
          </a:p>
        </p:txBody>
      </p:sp>
      <p:sp>
        <p:nvSpPr>
          <p:cNvPr id="20" name="Shape 15"/>
          <p:cNvSpPr/>
          <p:nvPr/>
        </p:nvSpPr>
        <p:spPr>
          <a:xfrm>
            <a:off x="6416278" y="4351734"/>
            <a:ext cx="123944" cy="1514237"/>
          </a:xfrm>
          <a:prstGeom prst="roundRect">
            <a:avLst>
              <a:gd name="adj" fmla="val 42021"/>
            </a:avLst>
          </a:prstGeom>
          <a:solidFill>
            <a:srgbClr val="E9E6FA"/>
          </a:solidFill>
          <a:ln w="7620">
            <a:solidFill>
              <a:srgbClr val="BDB8DF"/>
            </a:solidFill>
            <a:prstDash val="solid"/>
          </a:ln>
        </p:spPr>
      </p:sp>
      <p:sp>
        <p:nvSpPr>
          <p:cNvPr id="21" name="Shape 16"/>
          <p:cNvSpPr/>
          <p:nvPr/>
        </p:nvSpPr>
        <p:spPr>
          <a:xfrm>
            <a:off x="6292334" y="4270296"/>
            <a:ext cx="371951" cy="371951"/>
          </a:xfrm>
          <a:prstGeom prst="roundRect">
            <a:avLst>
              <a:gd name="adj" fmla="val 122919"/>
            </a:avLst>
          </a:prstGeom>
          <a:solidFill>
            <a:srgbClr val="E9E6FA"/>
          </a:solidFill>
          <a:ln w="7620">
            <a:solidFill>
              <a:srgbClr val="BDB8DF"/>
            </a:solidFill>
            <a:prstDash val="solid"/>
          </a:ln>
        </p:spPr>
      </p:sp>
      <p:pic>
        <p:nvPicPr>
          <p:cNvPr id="22"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85322" y="4363283"/>
            <a:ext cx="185976" cy="185976"/>
          </a:xfrm>
          <a:prstGeom prst="rect">
            <a:avLst/>
          </a:prstGeom>
        </p:spPr>
      </p:pic>
      <p:sp>
        <p:nvSpPr>
          <p:cNvPr id="23" name="Text 17"/>
          <p:cNvSpPr/>
          <p:nvPr/>
        </p:nvSpPr>
        <p:spPr>
          <a:xfrm>
            <a:off x="6788229" y="4289703"/>
            <a:ext cx="1747361" cy="193715"/>
          </a:xfrm>
          <a:prstGeom prst="rect">
            <a:avLst/>
          </a:prstGeom>
          <a:noFill/>
          <a:ln/>
        </p:spPr>
        <p:txBody>
          <a:bodyPr wrap="none" lIns="0" tIns="0" rIns="0" bIns="0" rtlCol="0" anchor="t"/>
          <a:lstStyle/>
          <a:p>
            <a:pPr marL="0" indent="0" algn="l">
              <a:lnSpc>
                <a:spcPts val="1500"/>
              </a:lnSpc>
              <a:buNone/>
            </a:pPr>
            <a:r>
              <a:rPr lang="en-US" sz="1200" b="1" dirty="0">
                <a:solidFill>
                  <a:srgbClr val="2A2742"/>
                </a:solidFill>
                <a:latin typeface="Outfit Extra Bold" pitchFamily="34" charset="0"/>
                <a:ea typeface="Outfit Extra Bold" pitchFamily="34" charset="-122"/>
                <a:cs typeface="Outfit Extra Bold" pitchFamily="34" charset="-120"/>
              </a:rPr>
              <a:t>Configure Firewall Tools</a:t>
            </a:r>
            <a:endParaRPr lang="en-US" sz="1200" dirty="0"/>
          </a:p>
        </p:txBody>
      </p:sp>
      <p:sp>
        <p:nvSpPr>
          <p:cNvPr id="24" name="Shape 18"/>
          <p:cNvSpPr/>
          <p:nvPr/>
        </p:nvSpPr>
        <p:spPr>
          <a:xfrm>
            <a:off x="6788229" y="4622840"/>
            <a:ext cx="7408188" cy="781407"/>
          </a:xfrm>
          <a:prstGeom prst="roundRect">
            <a:avLst>
              <a:gd name="adj" fmla="val 6665"/>
            </a:avLst>
          </a:prstGeom>
          <a:solidFill>
            <a:srgbClr val="EDEDED"/>
          </a:solidFill>
          <a:ln/>
        </p:spPr>
      </p:sp>
      <p:sp>
        <p:nvSpPr>
          <p:cNvPr id="25" name="Shape 19"/>
          <p:cNvSpPr/>
          <p:nvPr/>
        </p:nvSpPr>
        <p:spPr>
          <a:xfrm>
            <a:off x="6782038" y="4622840"/>
            <a:ext cx="7420570" cy="781407"/>
          </a:xfrm>
          <a:prstGeom prst="roundRect">
            <a:avLst>
              <a:gd name="adj" fmla="val 2380"/>
            </a:avLst>
          </a:prstGeom>
          <a:solidFill>
            <a:srgbClr val="EDEDED"/>
          </a:solidFill>
          <a:ln/>
        </p:spPr>
      </p:sp>
      <p:sp>
        <p:nvSpPr>
          <p:cNvPr id="26" name="Text 20"/>
          <p:cNvSpPr/>
          <p:nvPr/>
        </p:nvSpPr>
        <p:spPr>
          <a:xfrm>
            <a:off x="6905982" y="4715828"/>
            <a:ext cx="7172682" cy="595432"/>
          </a:xfrm>
          <a:prstGeom prst="rect">
            <a:avLst/>
          </a:prstGeom>
          <a:noFill/>
          <a:ln/>
        </p:spPr>
        <p:txBody>
          <a:bodyPr wrap="square" lIns="0" tIns="0" rIns="0" bIns="0" rtlCol="0" anchor="t"/>
          <a:lstStyle/>
          <a:p>
            <a:pPr marL="0" indent="0" algn="l">
              <a:lnSpc>
                <a:spcPts val="1550"/>
              </a:lnSpc>
              <a:buNone/>
            </a:pPr>
            <a:r>
              <a:rPr lang="en-US" sz="950" dirty="0">
                <a:solidFill>
                  <a:srgbClr val="2A2742"/>
                </a:solidFill>
                <a:highlight>
                  <a:srgbClr val="EDEDED"/>
                </a:highlight>
                <a:latin typeface="Consolas" pitchFamily="34" charset="0"/>
                <a:ea typeface="Consolas" pitchFamily="34" charset="-122"/>
                <a:cs typeface="Consolas" pitchFamily="34" charset="-120"/>
              </a:rPr>
              <a:t>sudo ufw enablesudo iptables -Lsudo iptables -F</a:t>
            </a:r>
            <a:endParaRPr lang="en-US" sz="950" dirty="0"/>
          </a:p>
        </p:txBody>
      </p:sp>
      <p:sp>
        <p:nvSpPr>
          <p:cNvPr id="27" name="Text 21"/>
          <p:cNvSpPr/>
          <p:nvPr/>
        </p:nvSpPr>
        <p:spPr>
          <a:xfrm>
            <a:off x="6788229" y="5543669"/>
            <a:ext cx="7408188" cy="198477"/>
          </a:xfrm>
          <a:prstGeom prst="rect">
            <a:avLst/>
          </a:prstGeom>
          <a:noFill/>
          <a:ln/>
        </p:spPr>
        <p:txBody>
          <a:bodyPr wrap="none" lIns="0" tIns="0" rIns="0" bIns="0" rtlCol="0" anchor="t"/>
          <a:lstStyle/>
          <a:p>
            <a:pPr marL="0" indent="0" algn="l">
              <a:lnSpc>
                <a:spcPts val="1550"/>
              </a:lnSpc>
              <a:buNone/>
            </a:pPr>
            <a:r>
              <a:rPr lang="en-US" sz="950" dirty="0">
                <a:solidFill>
                  <a:srgbClr val="2A2742"/>
                </a:solidFill>
                <a:latin typeface="Arimo" pitchFamily="34" charset="0"/>
                <a:ea typeface="Arimo" pitchFamily="34" charset="-122"/>
                <a:cs typeface="Arimo" pitchFamily="34" charset="-120"/>
              </a:rPr>
              <a:t>Set up UFW (Uncomplicated Firewall) or work directly with iptables to manage network rules at the system level.</a:t>
            </a:r>
            <a:endParaRPr lang="en-US" sz="950" dirty="0"/>
          </a:p>
        </p:txBody>
      </p:sp>
      <p:sp>
        <p:nvSpPr>
          <p:cNvPr id="28" name="Shape 22"/>
          <p:cNvSpPr/>
          <p:nvPr/>
        </p:nvSpPr>
        <p:spPr>
          <a:xfrm>
            <a:off x="6602254" y="6176010"/>
            <a:ext cx="123944" cy="1514237"/>
          </a:xfrm>
          <a:prstGeom prst="roundRect">
            <a:avLst>
              <a:gd name="adj" fmla="val 42021"/>
            </a:avLst>
          </a:prstGeom>
          <a:solidFill>
            <a:srgbClr val="E9E6FA"/>
          </a:solidFill>
          <a:ln w="7620">
            <a:solidFill>
              <a:srgbClr val="BDB8DF"/>
            </a:solidFill>
            <a:prstDash val="solid"/>
          </a:ln>
        </p:spPr>
      </p:sp>
      <p:sp>
        <p:nvSpPr>
          <p:cNvPr id="29" name="Shape 23"/>
          <p:cNvSpPr/>
          <p:nvPr/>
        </p:nvSpPr>
        <p:spPr>
          <a:xfrm>
            <a:off x="6478310" y="6094571"/>
            <a:ext cx="371951" cy="371951"/>
          </a:xfrm>
          <a:prstGeom prst="roundRect">
            <a:avLst>
              <a:gd name="adj" fmla="val 122919"/>
            </a:avLst>
          </a:prstGeom>
          <a:solidFill>
            <a:srgbClr val="E9E6FA"/>
          </a:solidFill>
          <a:ln w="7620">
            <a:solidFill>
              <a:srgbClr val="BDB8DF"/>
            </a:solidFill>
            <a:prstDash val="solid"/>
          </a:ln>
        </p:spPr>
      </p:sp>
      <p:pic>
        <p:nvPicPr>
          <p:cNvPr id="30"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71298" y="6187559"/>
            <a:ext cx="185976" cy="185976"/>
          </a:xfrm>
          <a:prstGeom prst="rect">
            <a:avLst/>
          </a:prstGeom>
        </p:spPr>
      </p:pic>
      <p:sp>
        <p:nvSpPr>
          <p:cNvPr id="31" name="Text 24"/>
          <p:cNvSpPr/>
          <p:nvPr/>
        </p:nvSpPr>
        <p:spPr>
          <a:xfrm>
            <a:off x="6974205" y="6113978"/>
            <a:ext cx="1550075" cy="193715"/>
          </a:xfrm>
          <a:prstGeom prst="rect">
            <a:avLst/>
          </a:prstGeom>
          <a:noFill/>
          <a:ln/>
        </p:spPr>
        <p:txBody>
          <a:bodyPr wrap="none" lIns="0" tIns="0" rIns="0" bIns="0" rtlCol="0" anchor="t"/>
          <a:lstStyle/>
          <a:p>
            <a:pPr marL="0" indent="0" algn="l">
              <a:lnSpc>
                <a:spcPts val="1500"/>
              </a:lnSpc>
              <a:buNone/>
            </a:pPr>
            <a:r>
              <a:rPr lang="en-US" sz="1200" b="1" dirty="0">
                <a:solidFill>
                  <a:srgbClr val="2A2742"/>
                </a:solidFill>
                <a:latin typeface="Outfit Extra Bold" pitchFamily="34" charset="0"/>
                <a:ea typeface="Outfit Extra Bold" pitchFamily="34" charset="-122"/>
                <a:cs typeface="Outfit Extra Bold" pitchFamily="34" charset="-120"/>
              </a:rPr>
              <a:t>Clone &amp; Test Projects</a:t>
            </a:r>
            <a:endParaRPr lang="en-US" sz="1200" dirty="0"/>
          </a:p>
        </p:txBody>
      </p:sp>
      <p:sp>
        <p:nvSpPr>
          <p:cNvPr id="32" name="Shape 25"/>
          <p:cNvSpPr/>
          <p:nvPr/>
        </p:nvSpPr>
        <p:spPr>
          <a:xfrm>
            <a:off x="6974205" y="6447115"/>
            <a:ext cx="7222212" cy="781407"/>
          </a:xfrm>
          <a:prstGeom prst="roundRect">
            <a:avLst>
              <a:gd name="adj" fmla="val 6665"/>
            </a:avLst>
          </a:prstGeom>
          <a:solidFill>
            <a:srgbClr val="EDEDED"/>
          </a:solidFill>
          <a:ln/>
        </p:spPr>
      </p:sp>
      <p:sp>
        <p:nvSpPr>
          <p:cNvPr id="33" name="Shape 26"/>
          <p:cNvSpPr/>
          <p:nvPr/>
        </p:nvSpPr>
        <p:spPr>
          <a:xfrm>
            <a:off x="6968014" y="6447115"/>
            <a:ext cx="7234595" cy="781407"/>
          </a:xfrm>
          <a:prstGeom prst="roundRect">
            <a:avLst>
              <a:gd name="adj" fmla="val 2380"/>
            </a:avLst>
          </a:prstGeom>
          <a:solidFill>
            <a:srgbClr val="EDEDED"/>
          </a:solidFill>
          <a:ln/>
        </p:spPr>
      </p:sp>
      <p:sp>
        <p:nvSpPr>
          <p:cNvPr id="34" name="Text 27"/>
          <p:cNvSpPr/>
          <p:nvPr/>
        </p:nvSpPr>
        <p:spPr>
          <a:xfrm>
            <a:off x="7091958" y="6540103"/>
            <a:ext cx="6986707" cy="595432"/>
          </a:xfrm>
          <a:prstGeom prst="rect">
            <a:avLst/>
          </a:prstGeom>
          <a:noFill/>
          <a:ln/>
        </p:spPr>
        <p:txBody>
          <a:bodyPr wrap="square" lIns="0" tIns="0" rIns="0" bIns="0" rtlCol="0" anchor="t"/>
          <a:lstStyle/>
          <a:p>
            <a:pPr marL="0" indent="0" algn="l">
              <a:lnSpc>
                <a:spcPts val="1550"/>
              </a:lnSpc>
              <a:buNone/>
            </a:pPr>
            <a:r>
              <a:rPr lang="en-US" sz="950" dirty="0">
                <a:solidFill>
                  <a:srgbClr val="2A2742"/>
                </a:solidFill>
                <a:highlight>
                  <a:srgbClr val="EDEDED"/>
                </a:highlight>
                <a:latin typeface="Consolas" pitchFamily="34" charset="0"/>
                <a:ea typeface="Consolas" pitchFamily="34" charset="-122"/>
                <a:cs typeface="Consolas" pitchFamily="34" charset="-120"/>
              </a:rPr>
              <a:t>git clone [repository-url]cd firewall-projectsudo python3 firewall.py</a:t>
            </a:r>
            <a:endParaRPr lang="en-US" sz="950" dirty="0"/>
          </a:p>
        </p:txBody>
      </p:sp>
      <p:sp>
        <p:nvSpPr>
          <p:cNvPr id="35" name="Text 28"/>
          <p:cNvSpPr/>
          <p:nvPr/>
        </p:nvSpPr>
        <p:spPr>
          <a:xfrm>
            <a:off x="6974205" y="7367945"/>
            <a:ext cx="7222212" cy="198477"/>
          </a:xfrm>
          <a:prstGeom prst="rect">
            <a:avLst/>
          </a:prstGeom>
          <a:noFill/>
          <a:ln/>
        </p:spPr>
        <p:txBody>
          <a:bodyPr wrap="none" lIns="0" tIns="0" rIns="0" bIns="0" rtlCol="0" anchor="t"/>
          <a:lstStyle/>
          <a:p>
            <a:pPr marL="0" indent="0" algn="l">
              <a:lnSpc>
                <a:spcPts val="1550"/>
              </a:lnSpc>
              <a:buNone/>
            </a:pPr>
            <a:r>
              <a:rPr lang="en-US" sz="950" dirty="0">
                <a:solidFill>
                  <a:srgbClr val="2A2742"/>
                </a:solidFill>
                <a:latin typeface="Arimo" pitchFamily="34" charset="0"/>
                <a:ea typeface="Arimo" pitchFamily="34" charset="-122"/>
                <a:cs typeface="Arimo" pitchFamily="34" charset="-120"/>
              </a:rPr>
              <a:t>Download existing firewall projects from GitHub to gain practical experience and understand real-world implementations.</a:t>
            </a:r>
            <a:endParaRPr lang="en-US" sz="950" dirty="0"/>
          </a:p>
        </p:txBody>
      </p:sp>
      <p:sp>
        <p:nvSpPr>
          <p:cNvPr id="36" name="Rectangle 35">
            <a:extLst>
              <a:ext uri="{FF2B5EF4-FFF2-40B4-BE49-F238E27FC236}">
                <a16:creationId xmlns:a16="http://schemas.microsoft.com/office/drawing/2014/main" id="{BC68AB2A-0FF7-B7B5-D0EB-82F9D1CEF580}"/>
              </a:ext>
            </a:extLst>
          </p:cNvPr>
          <p:cNvSpPr/>
          <p:nvPr/>
        </p:nvSpPr>
        <p:spPr>
          <a:xfrm>
            <a:off x="12815412" y="7727795"/>
            <a:ext cx="1814988" cy="501805"/>
          </a:xfrm>
          <a:prstGeom prst="rect">
            <a:avLst/>
          </a:prstGeom>
          <a:solidFill>
            <a:srgbClr val="F3F2F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963573"/>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Tips &amp; Best Practices</a:t>
            </a:r>
            <a:endParaRPr lang="en-US" sz="4450" dirty="0"/>
          </a:p>
        </p:txBody>
      </p:sp>
      <p:sp>
        <p:nvSpPr>
          <p:cNvPr id="3" name="Shape 1"/>
          <p:cNvSpPr/>
          <p:nvPr/>
        </p:nvSpPr>
        <p:spPr>
          <a:xfrm>
            <a:off x="793790" y="2125980"/>
            <a:ext cx="6407944" cy="2456617"/>
          </a:xfrm>
          <a:prstGeom prst="roundRect">
            <a:avLst>
              <a:gd name="adj" fmla="val 5956"/>
            </a:avLst>
          </a:prstGeom>
          <a:solidFill>
            <a:srgbClr val="FAFAFA">
              <a:alpha val="95000"/>
            </a:srgbClr>
          </a:solidFill>
          <a:ln w="30480">
            <a:solidFill>
              <a:srgbClr val="5E4CE6"/>
            </a:solidFill>
            <a:prstDash val="solid"/>
          </a:ln>
        </p:spPr>
      </p:sp>
      <p:sp>
        <p:nvSpPr>
          <p:cNvPr id="4" name="Shape 2"/>
          <p:cNvSpPr/>
          <p:nvPr/>
        </p:nvSpPr>
        <p:spPr>
          <a:xfrm>
            <a:off x="763310" y="2125980"/>
            <a:ext cx="121920" cy="2456617"/>
          </a:xfrm>
          <a:prstGeom prst="roundRect">
            <a:avLst>
              <a:gd name="adj" fmla="val 78139"/>
            </a:avLst>
          </a:prstGeom>
          <a:solidFill>
            <a:srgbClr val="5E4CE6"/>
          </a:solidFill>
          <a:ln/>
        </p:spPr>
      </p:sp>
      <p:sp>
        <p:nvSpPr>
          <p:cNvPr id="5" name="Text 3"/>
          <p:cNvSpPr/>
          <p:nvPr/>
        </p:nvSpPr>
        <p:spPr>
          <a:xfrm>
            <a:off x="1142524" y="2383274"/>
            <a:ext cx="420945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Test in Controlled Environments</a:t>
            </a:r>
            <a:endParaRPr lang="en-US" sz="2200" dirty="0"/>
          </a:p>
        </p:txBody>
      </p:sp>
      <p:sp>
        <p:nvSpPr>
          <p:cNvPr id="6" name="Text 4"/>
          <p:cNvSpPr/>
          <p:nvPr/>
        </p:nvSpPr>
        <p:spPr>
          <a:xfrm>
            <a:off x="1142524" y="2873693"/>
            <a:ext cx="5801916" cy="1451610"/>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Always validate your firewall rules in isolated virtual machines or test networks before deploying to production systems. Use network simulation tools to verify blocking behavior without risking actual security breaches.</a:t>
            </a:r>
            <a:endParaRPr lang="en-US" sz="1750" dirty="0"/>
          </a:p>
        </p:txBody>
      </p:sp>
      <p:sp>
        <p:nvSpPr>
          <p:cNvPr id="7" name="Shape 5"/>
          <p:cNvSpPr/>
          <p:nvPr/>
        </p:nvSpPr>
        <p:spPr>
          <a:xfrm>
            <a:off x="7428548" y="2125980"/>
            <a:ext cx="6408063" cy="2456617"/>
          </a:xfrm>
          <a:prstGeom prst="roundRect">
            <a:avLst>
              <a:gd name="adj" fmla="val 5956"/>
            </a:avLst>
          </a:prstGeom>
          <a:solidFill>
            <a:srgbClr val="FAFAFA">
              <a:alpha val="95000"/>
            </a:srgbClr>
          </a:solidFill>
          <a:ln w="30480">
            <a:solidFill>
              <a:srgbClr val="5E4CE6"/>
            </a:solidFill>
            <a:prstDash val="solid"/>
          </a:ln>
        </p:spPr>
      </p:sp>
      <p:sp>
        <p:nvSpPr>
          <p:cNvPr id="8" name="Shape 6"/>
          <p:cNvSpPr/>
          <p:nvPr/>
        </p:nvSpPr>
        <p:spPr>
          <a:xfrm>
            <a:off x="7398067" y="2125980"/>
            <a:ext cx="121920" cy="2456617"/>
          </a:xfrm>
          <a:prstGeom prst="roundRect">
            <a:avLst>
              <a:gd name="adj" fmla="val 78139"/>
            </a:avLst>
          </a:prstGeom>
          <a:solidFill>
            <a:srgbClr val="5E4CE6"/>
          </a:solidFill>
          <a:ln/>
        </p:spPr>
      </p:sp>
      <p:sp>
        <p:nvSpPr>
          <p:cNvPr id="9" name="Text 7"/>
          <p:cNvSpPr/>
          <p:nvPr/>
        </p:nvSpPr>
        <p:spPr>
          <a:xfrm>
            <a:off x="7777282" y="2383274"/>
            <a:ext cx="4663440"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Implement Comprehensive Logging</a:t>
            </a:r>
            <a:endParaRPr lang="en-US" sz="2200" dirty="0"/>
          </a:p>
        </p:txBody>
      </p:sp>
      <p:sp>
        <p:nvSpPr>
          <p:cNvPr id="10" name="Text 8"/>
          <p:cNvSpPr/>
          <p:nvPr/>
        </p:nvSpPr>
        <p:spPr>
          <a:xfrm>
            <a:off x="7777282" y="2873693"/>
            <a:ext cx="5802035" cy="1451610"/>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Monitor all blocked traffic and connection attempts through detailed logs. Analyze patterns to refine your rules, identify false positives, and adjust filtering criteria for optimal protection without blocking legitimate traffic.</a:t>
            </a:r>
            <a:endParaRPr lang="en-US" sz="1750" dirty="0"/>
          </a:p>
        </p:txBody>
      </p:sp>
      <p:sp>
        <p:nvSpPr>
          <p:cNvPr id="11" name="Shape 9"/>
          <p:cNvSpPr/>
          <p:nvPr/>
        </p:nvSpPr>
        <p:spPr>
          <a:xfrm>
            <a:off x="793790" y="4809411"/>
            <a:ext cx="6407944" cy="2456617"/>
          </a:xfrm>
          <a:prstGeom prst="roundRect">
            <a:avLst>
              <a:gd name="adj" fmla="val 5956"/>
            </a:avLst>
          </a:prstGeom>
          <a:solidFill>
            <a:srgbClr val="FAFAFA">
              <a:alpha val="95000"/>
            </a:srgbClr>
          </a:solidFill>
          <a:ln w="30480">
            <a:solidFill>
              <a:srgbClr val="5E4CE6"/>
            </a:solidFill>
            <a:prstDash val="solid"/>
          </a:ln>
        </p:spPr>
      </p:sp>
      <p:sp>
        <p:nvSpPr>
          <p:cNvPr id="12" name="Shape 10"/>
          <p:cNvSpPr/>
          <p:nvPr/>
        </p:nvSpPr>
        <p:spPr>
          <a:xfrm>
            <a:off x="763310" y="4809411"/>
            <a:ext cx="121920" cy="2456617"/>
          </a:xfrm>
          <a:prstGeom prst="roundRect">
            <a:avLst>
              <a:gd name="adj" fmla="val 78139"/>
            </a:avLst>
          </a:prstGeom>
          <a:solidFill>
            <a:srgbClr val="5E4CE6"/>
          </a:solidFill>
          <a:ln/>
        </p:spPr>
      </p:sp>
      <p:sp>
        <p:nvSpPr>
          <p:cNvPr id="13" name="Text 11"/>
          <p:cNvSpPr/>
          <p:nvPr/>
        </p:nvSpPr>
        <p:spPr>
          <a:xfrm>
            <a:off x="1142524" y="5066705"/>
            <a:ext cx="4369951"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Apply Principle of Least Privilege</a:t>
            </a:r>
            <a:endParaRPr lang="en-US" sz="2200" dirty="0"/>
          </a:p>
        </p:txBody>
      </p:sp>
      <p:sp>
        <p:nvSpPr>
          <p:cNvPr id="14" name="Text 12"/>
          <p:cNvSpPr/>
          <p:nvPr/>
        </p:nvSpPr>
        <p:spPr>
          <a:xfrm>
            <a:off x="1142524" y="5557123"/>
            <a:ext cx="5801916" cy="1451610"/>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Run firewall scripts with minimal necessary permissions to reduce security risks. Use Python's capabilities to drop privileges after initial setup, and avoid running everything as root unless absolutely required.</a:t>
            </a:r>
            <a:endParaRPr lang="en-US" sz="1750" dirty="0"/>
          </a:p>
        </p:txBody>
      </p:sp>
      <p:sp>
        <p:nvSpPr>
          <p:cNvPr id="15" name="Shape 13"/>
          <p:cNvSpPr/>
          <p:nvPr/>
        </p:nvSpPr>
        <p:spPr>
          <a:xfrm>
            <a:off x="7428548" y="4809411"/>
            <a:ext cx="6408063" cy="2456617"/>
          </a:xfrm>
          <a:prstGeom prst="roundRect">
            <a:avLst>
              <a:gd name="adj" fmla="val 5956"/>
            </a:avLst>
          </a:prstGeom>
          <a:solidFill>
            <a:srgbClr val="FAFAFA">
              <a:alpha val="95000"/>
            </a:srgbClr>
          </a:solidFill>
          <a:ln w="30480">
            <a:solidFill>
              <a:srgbClr val="5E4CE6"/>
            </a:solidFill>
            <a:prstDash val="solid"/>
          </a:ln>
        </p:spPr>
      </p:sp>
      <p:sp>
        <p:nvSpPr>
          <p:cNvPr id="16" name="Shape 14"/>
          <p:cNvSpPr/>
          <p:nvPr/>
        </p:nvSpPr>
        <p:spPr>
          <a:xfrm>
            <a:off x="7398067" y="4809411"/>
            <a:ext cx="121920" cy="2456617"/>
          </a:xfrm>
          <a:prstGeom prst="roundRect">
            <a:avLst>
              <a:gd name="adj" fmla="val 78139"/>
            </a:avLst>
          </a:prstGeom>
          <a:solidFill>
            <a:srgbClr val="5E4CE6"/>
          </a:solidFill>
          <a:ln/>
        </p:spPr>
      </p:sp>
      <p:sp>
        <p:nvSpPr>
          <p:cNvPr id="17" name="Text 15"/>
          <p:cNvSpPr/>
          <p:nvPr/>
        </p:nvSpPr>
        <p:spPr>
          <a:xfrm>
            <a:off x="7777282" y="5066705"/>
            <a:ext cx="3977164"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Build User-Friendly Interfaces</a:t>
            </a:r>
            <a:endParaRPr lang="en-US" sz="2200" dirty="0"/>
          </a:p>
        </p:txBody>
      </p:sp>
      <p:sp>
        <p:nvSpPr>
          <p:cNvPr id="18" name="Text 16"/>
          <p:cNvSpPr/>
          <p:nvPr/>
        </p:nvSpPr>
        <p:spPr>
          <a:xfrm>
            <a:off x="7777282" y="5557123"/>
            <a:ext cx="5802035" cy="1451610"/>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Consider creating web-based management dashboards using Flask combined with React for modern, responsive control panels. This makes firewall management accessible and efficient, especially on Kali Linux systems.</a:t>
            </a:r>
            <a:endParaRPr lang="en-US" sz="1750" dirty="0"/>
          </a:p>
        </p:txBody>
      </p:sp>
      <p:sp>
        <p:nvSpPr>
          <p:cNvPr id="19" name="Rectangle 18">
            <a:extLst>
              <a:ext uri="{FF2B5EF4-FFF2-40B4-BE49-F238E27FC236}">
                <a16:creationId xmlns:a16="http://schemas.microsoft.com/office/drawing/2014/main" id="{071B47A2-39DD-7858-F32B-2486C4AC4945}"/>
              </a:ext>
            </a:extLst>
          </p:cNvPr>
          <p:cNvSpPr/>
          <p:nvPr/>
        </p:nvSpPr>
        <p:spPr>
          <a:xfrm>
            <a:off x="12815412" y="7727795"/>
            <a:ext cx="1814988" cy="501805"/>
          </a:xfrm>
          <a:prstGeom prst="rect">
            <a:avLst/>
          </a:prstGeom>
          <a:solidFill>
            <a:srgbClr val="F3F2F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19257" y="720447"/>
            <a:ext cx="5554980" cy="642104"/>
          </a:xfrm>
          <a:prstGeom prst="rect">
            <a:avLst/>
          </a:prstGeom>
          <a:noFill/>
          <a:ln/>
        </p:spPr>
        <p:txBody>
          <a:bodyPr wrap="none" lIns="0" tIns="0" rIns="0" bIns="0" rtlCol="0" anchor="t"/>
          <a:lstStyle/>
          <a:p>
            <a:pPr marL="0" indent="0" algn="l">
              <a:lnSpc>
                <a:spcPts val="5050"/>
              </a:lnSpc>
              <a:buNone/>
            </a:pPr>
            <a:r>
              <a:rPr lang="en-US" sz="4000" b="1" dirty="0">
                <a:solidFill>
                  <a:srgbClr val="231971"/>
                </a:solidFill>
                <a:latin typeface="Outfit Extra Bold" pitchFamily="34" charset="0"/>
                <a:ea typeface="Outfit Extra Bold" pitchFamily="34" charset="-122"/>
                <a:cs typeface="Outfit Extra Bold" pitchFamily="34" charset="-120"/>
              </a:rPr>
              <a:t>Next Steps &amp; Resources</a:t>
            </a:r>
            <a:endParaRPr lang="en-US" sz="4000" dirty="0"/>
          </a:p>
        </p:txBody>
      </p:sp>
      <p:sp>
        <p:nvSpPr>
          <p:cNvPr id="3" name="Text 1"/>
          <p:cNvSpPr/>
          <p:nvPr/>
        </p:nvSpPr>
        <p:spPr>
          <a:xfrm>
            <a:off x="719257" y="1876306"/>
            <a:ext cx="4564975" cy="385286"/>
          </a:xfrm>
          <a:prstGeom prst="rect">
            <a:avLst/>
          </a:prstGeom>
          <a:noFill/>
          <a:ln/>
        </p:spPr>
        <p:txBody>
          <a:bodyPr wrap="none" lIns="0" tIns="0" rIns="0" bIns="0" rtlCol="0" anchor="t"/>
          <a:lstStyle/>
          <a:p>
            <a:pPr marL="0" indent="0" algn="l">
              <a:lnSpc>
                <a:spcPts val="3000"/>
              </a:lnSpc>
              <a:buNone/>
            </a:pPr>
            <a:r>
              <a:rPr lang="en-US" sz="2400" b="1" dirty="0">
                <a:solidFill>
                  <a:srgbClr val="231971"/>
                </a:solidFill>
                <a:latin typeface="Outfit Extra Bold" pitchFamily="34" charset="0"/>
                <a:ea typeface="Outfit Extra Bold" pitchFamily="34" charset="-122"/>
                <a:cs typeface="Outfit Extra Bold" pitchFamily="34" charset="-120"/>
              </a:rPr>
              <a:t>Continue Your Learning Journey</a:t>
            </a:r>
            <a:endParaRPr lang="en-US" sz="2400" dirty="0"/>
          </a:p>
        </p:txBody>
      </p:sp>
      <p:pic>
        <p:nvPicPr>
          <p:cNvPr id="4" name="Image 0" descr="preencoded.png"/>
          <p:cNvPicPr>
            <a:picLocks noChangeAspect="1"/>
          </p:cNvPicPr>
          <p:nvPr/>
        </p:nvPicPr>
        <p:blipFill>
          <a:blip r:embed="rId3"/>
          <a:stretch>
            <a:fillRect/>
          </a:stretch>
        </p:blipFill>
        <p:spPr>
          <a:xfrm>
            <a:off x="719257" y="2492693"/>
            <a:ext cx="1027509" cy="1595080"/>
          </a:xfrm>
          <a:prstGeom prst="rect">
            <a:avLst/>
          </a:prstGeom>
        </p:spPr>
      </p:pic>
      <p:sp>
        <p:nvSpPr>
          <p:cNvPr id="5" name="Text 2"/>
          <p:cNvSpPr/>
          <p:nvPr/>
        </p:nvSpPr>
        <p:spPr>
          <a:xfrm>
            <a:off x="1952268" y="2698194"/>
            <a:ext cx="3376136" cy="321112"/>
          </a:xfrm>
          <a:prstGeom prst="rect">
            <a:avLst/>
          </a:prstGeom>
          <a:noFill/>
          <a:ln/>
        </p:spPr>
        <p:txBody>
          <a:bodyPr wrap="none" lIns="0" tIns="0" rIns="0" bIns="0" rtlCol="0" anchor="t"/>
          <a:lstStyle/>
          <a:p>
            <a:pPr marL="0" indent="0" algn="l">
              <a:lnSpc>
                <a:spcPts val="2500"/>
              </a:lnSpc>
              <a:buNone/>
            </a:pPr>
            <a:r>
              <a:rPr lang="en-US" sz="2000" b="1" dirty="0">
                <a:solidFill>
                  <a:srgbClr val="2A2742"/>
                </a:solidFill>
                <a:latin typeface="Outfit Extra Bold" pitchFamily="34" charset="0"/>
                <a:ea typeface="Outfit Extra Bold" pitchFamily="34" charset="-122"/>
                <a:cs typeface="Outfit Extra Bold" pitchFamily="34" charset="-120"/>
              </a:rPr>
              <a:t>Advanced Packet Inspection</a:t>
            </a:r>
            <a:endParaRPr lang="en-US" sz="2000" dirty="0"/>
          </a:p>
        </p:txBody>
      </p:sp>
      <p:sp>
        <p:nvSpPr>
          <p:cNvPr id="6" name="Text 3"/>
          <p:cNvSpPr/>
          <p:nvPr/>
        </p:nvSpPr>
        <p:spPr>
          <a:xfrm>
            <a:off x="1952268" y="3224808"/>
            <a:ext cx="5796915" cy="657463"/>
          </a:xfrm>
          <a:prstGeom prst="rect">
            <a:avLst/>
          </a:prstGeom>
          <a:noFill/>
          <a:ln/>
        </p:spPr>
        <p:txBody>
          <a:bodyPr wrap="square" lIns="0" tIns="0" rIns="0" bIns="0" rtlCol="0" anchor="t"/>
          <a:lstStyle/>
          <a:p>
            <a:pPr marL="0" indent="0" algn="l">
              <a:lnSpc>
                <a:spcPts val="2550"/>
              </a:lnSpc>
              <a:buNone/>
            </a:pPr>
            <a:r>
              <a:rPr lang="en-US" sz="1600" dirty="0">
                <a:solidFill>
                  <a:srgbClr val="2A2742"/>
                </a:solidFill>
                <a:latin typeface="Arimo" pitchFamily="34" charset="0"/>
                <a:ea typeface="Arimo" pitchFamily="34" charset="-122"/>
                <a:cs typeface="Arimo" pitchFamily="34" charset="-120"/>
              </a:rPr>
              <a:t>Explore deep packet analysis and integrate intrusion detection systems for enhanced security monitoring</a:t>
            </a:r>
            <a:endParaRPr lang="en-US" sz="1600" dirty="0"/>
          </a:p>
        </p:txBody>
      </p:sp>
      <p:pic>
        <p:nvPicPr>
          <p:cNvPr id="7" name="Image 1" descr="preencoded.png"/>
          <p:cNvPicPr>
            <a:picLocks noChangeAspect="1"/>
          </p:cNvPicPr>
          <p:nvPr/>
        </p:nvPicPr>
        <p:blipFill>
          <a:blip r:embed="rId4"/>
          <a:stretch>
            <a:fillRect/>
          </a:stretch>
        </p:blipFill>
        <p:spPr>
          <a:xfrm>
            <a:off x="719257" y="4087773"/>
            <a:ext cx="1027509" cy="1595080"/>
          </a:xfrm>
          <a:prstGeom prst="rect">
            <a:avLst/>
          </a:prstGeom>
        </p:spPr>
      </p:pic>
      <p:sp>
        <p:nvSpPr>
          <p:cNvPr id="8" name="Text 4"/>
          <p:cNvSpPr/>
          <p:nvPr/>
        </p:nvSpPr>
        <p:spPr>
          <a:xfrm>
            <a:off x="1952268" y="4293275"/>
            <a:ext cx="2626281" cy="321112"/>
          </a:xfrm>
          <a:prstGeom prst="rect">
            <a:avLst/>
          </a:prstGeom>
          <a:noFill/>
          <a:ln/>
        </p:spPr>
        <p:txBody>
          <a:bodyPr wrap="none" lIns="0" tIns="0" rIns="0" bIns="0" rtlCol="0" anchor="t"/>
          <a:lstStyle/>
          <a:p>
            <a:pPr marL="0" indent="0" algn="l">
              <a:lnSpc>
                <a:spcPts val="2500"/>
              </a:lnSpc>
              <a:buNone/>
            </a:pPr>
            <a:r>
              <a:rPr lang="en-US" sz="2000" b="1" dirty="0">
                <a:solidFill>
                  <a:srgbClr val="2A2742"/>
                </a:solidFill>
                <a:latin typeface="Outfit Extra Bold" pitchFamily="34" charset="0"/>
                <a:ea typeface="Outfit Extra Bold" pitchFamily="34" charset="-122"/>
                <a:cs typeface="Outfit Extra Bold" pitchFamily="34" charset="-120"/>
              </a:rPr>
              <a:t>Open-Source Projects</a:t>
            </a:r>
            <a:endParaRPr lang="en-US" sz="2000" dirty="0"/>
          </a:p>
        </p:txBody>
      </p:sp>
      <p:sp>
        <p:nvSpPr>
          <p:cNvPr id="9" name="Text 5"/>
          <p:cNvSpPr/>
          <p:nvPr/>
        </p:nvSpPr>
        <p:spPr>
          <a:xfrm>
            <a:off x="1952268" y="4819888"/>
            <a:ext cx="5796915" cy="657463"/>
          </a:xfrm>
          <a:prstGeom prst="rect">
            <a:avLst/>
          </a:prstGeom>
          <a:noFill/>
          <a:ln/>
        </p:spPr>
        <p:txBody>
          <a:bodyPr wrap="square" lIns="0" tIns="0" rIns="0" bIns="0" rtlCol="0" anchor="t"/>
          <a:lstStyle/>
          <a:p>
            <a:pPr marL="0" indent="0" algn="l">
              <a:lnSpc>
                <a:spcPts val="2550"/>
              </a:lnSpc>
              <a:buNone/>
            </a:pPr>
            <a:r>
              <a:rPr lang="en-US" sz="1600" dirty="0">
                <a:solidFill>
                  <a:srgbClr val="2A2742"/>
                </a:solidFill>
                <a:latin typeface="Arimo" pitchFamily="34" charset="0"/>
                <a:ea typeface="Arimo" pitchFamily="34" charset="-122"/>
                <a:cs typeface="Arimo" pitchFamily="34" charset="-120"/>
              </a:rPr>
              <a:t>Study Network-Firewall implementations using Flask + React for modern web-based management interfaces</a:t>
            </a:r>
            <a:endParaRPr lang="en-US" sz="1600" dirty="0"/>
          </a:p>
        </p:txBody>
      </p:sp>
      <p:pic>
        <p:nvPicPr>
          <p:cNvPr id="10" name="Image 2" descr="preencoded.png"/>
          <p:cNvPicPr>
            <a:picLocks noChangeAspect="1"/>
          </p:cNvPicPr>
          <p:nvPr/>
        </p:nvPicPr>
        <p:blipFill>
          <a:blip r:embed="rId5"/>
          <a:stretch>
            <a:fillRect/>
          </a:stretch>
        </p:blipFill>
        <p:spPr>
          <a:xfrm>
            <a:off x="719257" y="5682853"/>
            <a:ext cx="1027509" cy="1595080"/>
          </a:xfrm>
          <a:prstGeom prst="rect">
            <a:avLst/>
          </a:prstGeom>
        </p:spPr>
      </p:pic>
      <p:sp>
        <p:nvSpPr>
          <p:cNvPr id="11" name="Text 6"/>
          <p:cNvSpPr/>
          <p:nvPr/>
        </p:nvSpPr>
        <p:spPr>
          <a:xfrm>
            <a:off x="1952268" y="5888355"/>
            <a:ext cx="2568893" cy="321112"/>
          </a:xfrm>
          <a:prstGeom prst="rect">
            <a:avLst/>
          </a:prstGeom>
          <a:noFill/>
          <a:ln/>
        </p:spPr>
        <p:txBody>
          <a:bodyPr wrap="none" lIns="0" tIns="0" rIns="0" bIns="0" rtlCol="0" anchor="t"/>
          <a:lstStyle/>
          <a:p>
            <a:pPr marL="0" indent="0" algn="l">
              <a:lnSpc>
                <a:spcPts val="2500"/>
              </a:lnSpc>
              <a:buNone/>
            </a:pPr>
            <a:r>
              <a:rPr lang="en-US" sz="2000" b="1" dirty="0">
                <a:solidFill>
                  <a:srgbClr val="2A2742"/>
                </a:solidFill>
                <a:latin typeface="Outfit Extra Bold" pitchFamily="34" charset="0"/>
                <a:ea typeface="Outfit Extra Bold" pitchFamily="34" charset="-122"/>
                <a:cs typeface="Outfit Extra Bold" pitchFamily="34" charset="-120"/>
              </a:rPr>
              <a:t>Master iptables</a:t>
            </a:r>
            <a:endParaRPr lang="en-US" sz="2000" dirty="0"/>
          </a:p>
        </p:txBody>
      </p:sp>
      <p:sp>
        <p:nvSpPr>
          <p:cNvPr id="12" name="Text 7"/>
          <p:cNvSpPr/>
          <p:nvPr/>
        </p:nvSpPr>
        <p:spPr>
          <a:xfrm>
            <a:off x="1952268" y="6414968"/>
            <a:ext cx="5796915" cy="657463"/>
          </a:xfrm>
          <a:prstGeom prst="rect">
            <a:avLst/>
          </a:prstGeom>
          <a:noFill/>
          <a:ln/>
        </p:spPr>
        <p:txBody>
          <a:bodyPr wrap="square" lIns="0" tIns="0" rIns="0" bIns="0" rtlCol="0" anchor="t"/>
          <a:lstStyle/>
          <a:p>
            <a:pPr marL="0" indent="0" algn="l">
              <a:lnSpc>
                <a:spcPts val="2550"/>
              </a:lnSpc>
              <a:buNone/>
            </a:pPr>
            <a:r>
              <a:rPr lang="en-US" sz="1600" dirty="0">
                <a:solidFill>
                  <a:srgbClr val="2A2742"/>
                </a:solidFill>
                <a:latin typeface="Arimo" pitchFamily="34" charset="0"/>
                <a:ea typeface="Arimo" pitchFamily="34" charset="-122"/>
                <a:cs typeface="Arimo" pitchFamily="34" charset="-120"/>
              </a:rPr>
              <a:t>Develop deep expertise in Linux firewall control for powerful, kernel-level network security management</a:t>
            </a:r>
            <a:endParaRPr lang="en-US" sz="1600" dirty="0"/>
          </a:p>
        </p:txBody>
      </p:sp>
      <p:sp>
        <p:nvSpPr>
          <p:cNvPr id="13" name="Text 8"/>
          <p:cNvSpPr/>
          <p:nvPr/>
        </p:nvSpPr>
        <p:spPr>
          <a:xfrm>
            <a:off x="8258056" y="1876306"/>
            <a:ext cx="3082647" cy="385286"/>
          </a:xfrm>
          <a:prstGeom prst="rect">
            <a:avLst/>
          </a:prstGeom>
          <a:noFill/>
          <a:ln/>
        </p:spPr>
        <p:txBody>
          <a:bodyPr wrap="none" lIns="0" tIns="0" rIns="0" bIns="0" rtlCol="0" anchor="t"/>
          <a:lstStyle/>
          <a:p>
            <a:pPr marL="0" indent="0" algn="l">
              <a:lnSpc>
                <a:spcPts val="3000"/>
              </a:lnSpc>
              <a:buNone/>
            </a:pPr>
            <a:r>
              <a:rPr lang="en-US" sz="2400" b="1" dirty="0">
                <a:solidFill>
                  <a:srgbClr val="231971"/>
                </a:solidFill>
                <a:latin typeface="Outfit Extra Bold" pitchFamily="34" charset="0"/>
                <a:ea typeface="Outfit Extra Bold" pitchFamily="34" charset="-122"/>
                <a:cs typeface="Outfit Extra Bold" pitchFamily="34" charset="-120"/>
              </a:rPr>
              <a:t>Essential Resources</a:t>
            </a:r>
            <a:endParaRPr lang="en-US" sz="2400" dirty="0"/>
          </a:p>
        </p:txBody>
      </p:sp>
      <p:sp>
        <p:nvSpPr>
          <p:cNvPr id="14" name="Text 9"/>
          <p:cNvSpPr/>
          <p:nvPr/>
        </p:nvSpPr>
        <p:spPr>
          <a:xfrm>
            <a:off x="8566309" y="2492693"/>
            <a:ext cx="5352336" cy="328732"/>
          </a:xfrm>
          <a:prstGeom prst="rect">
            <a:avLst/>
          </a:prstGeom>
          <a:noFill/>
          <a:ln/>
        </p:spPr>
        <p:txBody>
          <a:bodyPr wrap="none" lIns="0" tIns="0" rIns="0" bIns="0" rtlCol="0" anchor="t"/>
          <a:lstStyle/>
          <a:p>
            <a:pPr marL="0" indent="0" algn="l">
              <a:lnSpc>
                <a:spcPts val="2550"/>
              </a:lnSpc>
              <a:buNone/>
            </a:pPr>
            <a:r>
              <a:rPr lang="en-US" sz="1600" b="1" dirty="0">
                <a:solidFill>
                  <a:srgbClr val="2A2742"/>
                </a:solidFill>
                <a:latin typeface="Arimo" pitchFamily="34" charset="0"/>
                <a:ea typeface="Arimo" pitchFamily="34" charset="-122"/>
                <a:cs typeface="Arimo" pitchFamily="34" charset="-120"/>
              </a:rPr>
              <a:t>Supravat Paul's Python Firewall</a:t>
            </a:r>
            <a:endParaRPr lang="en-US" sz="1600" dirty="0"/>
          </a:p>
        </p:txBody>
      </p:sp>
      <p:sp>
        <p:nvSpPr>
          <p:cNvPr id="15" name="Text 10"/>
          <p:cNvSpPr/>
          <p:nvPr/>
        </p:nvSpPr>
        <p:spPr>
          <a:xfrm>
            <a:off x="8566309" y="3006328"/>
            <a:ext cx="5352336" cy="328732"/>
          </a:xfrm>
          <a:prstGeom prst="rect">
            <a:avLst/>
          </a:prstGeom>
          <a:noFill/>
          <a:ln/>
        </p:spPr>
        <p:txBody>
          <a:bodyPr wrap="none" lIns="0" tIns="0" rIns="0" bIns="0" rtlCol="0" anchor="t"/>
          <a:lstStyle/>
          <a:p>
            <a:pPr marL="0" indent="0" algn="l">
              <a:lnSpc>
                <a:spcPts val="2550"/>
              </a:lnSpc>
              <a:buNone/>
            </a:pPr>
            <a:r>
              <a:rPr lang="en-US" sz="1600" u="sng" dirty="0">
                <a:solidFill>
                  <a:srgbClr val="5E4CE6"/>
                </a:solidFill>
                <a:latin typeface="Arimo" pitchFamily="34" charset="0"/>
                <a:ea typeface="Arimo" pitchFamily="34" charset="-122"/>
                <a:cs typeface="Arimo" pitchFamily="34" charset="-120"/>
                <a:hlinkClick r:id="rId6">
                  <a:extLst>
                    <a:ext uri="{A12FA001-AC4F-418D-AE19-62706E023703}">
                      <ahyp:hlinkClr xmlns:ahyp="http://schemas.microsoft.com/office/drawing/2018/hyperlinkcolor" val="tx"/>
                    </a:ext>
                  </a:extLst>
                </a:hlinkClick>
              </a:rPr>
              <a:t>GitHub Repository</a:t>
            </a:r>
            <a:endParaRPr lang="en-US" sz="1600" dirty="0"/>
          </a:p>
        </p:txBody>
      </p:sp>
      <p:sp>
        <p:nvSpPr>
          <p:cNvPr id="16" name="Shape 11"/>
          <p:cNvSpPr/>
          <p:nvPr/>
        </p:nvSpPr>
        <p:spPr>
          <a:xfrm>
            <a:off x="8258056" y="2492693"/>
            <a:ext cx="22860" cy="842367"/>
          </a:xfrm>
          <a:prstGeom prst="rect">
            <a:avLst/>
          </a:prstGeom>
          <a:solidFill>
            <a:srgbClr val="5E4CE6"/>
          </a:solidFill>
          <a:ln/>
        </p:spPr>
      </p:sp>
      <p:sp>
        <p:nvSpPr>
          <p:cNvPr id="17" name="Text 12"/>
          <p:cNvSpPr/>
          <p:nvPr/>
        </p:nvSpPr>
        <p:spPr>
          <a:xfrm>
            <a:off x="8258056" y="3566160"/>
            <a:ext cx="5660588" cy="32873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2A2742"/>
                </a:solidFill>
                <a:latin typeface="Arimo" pitchFamily="34" charset="0"/>
                <a:ea typeface="Arimo" pitchFamily="34" charset="-122"/>
                <a:cs typeface="Arimo" pitchFamily="34" charset="-120"/>
              </a:rPr>
              <a:t>Kali Linux official documentation</a:t>
            </a:r>
            <a:endParaRPr lang="en-US" sz="1600" dirty="0"/>
          </a:p>
        </p:txBody>
      </p:sp>
      <p:sp>
        <p:nvSpPr>
          <p:cNvPr id="18" name="Text 13"/>
          <p:cNvSpPr/>
          <p:nvPr/>
        </p:nvSpPr>
        <p:spPr>
          <a:xfrm>
            <a:off x="8258056" y="3966805"/>
            <a:ext cx="5660588" cy="32873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2A2742"/>
                </a:solidFill>
                <a:latin typeface="Arimo" pitchFamily="34" charset="0"/>
                <a:ea typeface="Arimo" pitchFamily="34" charset="-122"/>
                <a:cs typeface="Arimo" pitchFamily="34" charset="-120"/>
              </a:rPr>
              <a:t>Python networking tutorials</a:t>
            </a:r>
            <a:endParaRPr lang="en-US" sz="1600" dirty="0"/>
          </a:p>
        </p:txBody>
      </p:sp>
      <p:sp>
        <p:nvSpPr>
          <p:cNvPr id="19" name="Text 14"/>
          <p:cNvSpPr/>
          <p:nvPr/>
        </p:nvSpPr>
        <p:spPr>
          <a:xfrm>
            <a:off x="8258056" y="4367451"/>
            <a:ext cx="5660588" cy="32873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2A2742"/>
                </a:solidFill>
                <a:latin typeface="Arimo" pitchFamily="34" charset="0"/>
                <a:ea typeface="Arimo" pitchFamily="34" charset="-122"/>
                <a:cs typeface="Arimo" pitchFamily="34" charset="-120"/>
              </a:rPr>
              <a:t>Scapy comprehensive guides</a:t>
            </a:r>
            <a:endParaRPr lang="en-US" sz="1600" dirty="0"/>
          </a:p>
        </p:txBody>
      </p:sp>
      <p:sp>
        <p:nvSpPr>
          <p:cNvPr id="20" name="Text 15"/>
          <p:cNvSpPr/>
          <p:nvPr/>
        </p:nvSpPr>
        <p:spPr>
          <a:xfrm>
            <a:off x="8258056" y="4768096"/>
            <a:ext cx="5660588" cy="32873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2A2742"/>
                </a:solidFill>
                <a:latin typeface="Arimo" pitchFamily="34" charset="0"/>
                <a:ea typeface="Arimo" pitchFamily="34" charset="-122"/>
                <a:cs typeface="Arimo" pitchFamily="34" charset="-120"/>
              </a:rPr>
              <a:t>Cybersecurity communities</a:t>
            </a:r>
            <a:endParaRPr lang="en-US" sz="1600" dirty="0"/>
          </a:p>
        </p:txBody>
      </p:sp>
      <p:sp>
        <p:nvSpPr>
          <p:cNvPr id="21" name="Text 16"/>
          <p:cNvSpPr/>
          <p:nvPr/>
        </p:nvSpPr>
        <p:spPr>
          <a:xfrm>
            <a:off x="8258056" y="5168741"/>
            <a:ext cx="5660588" cy="32873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2A2742"/>
                </a:solidFill>
                <a:latin typeface="Arimo" pitchFamily="34" charset="0"/>
                <a:ea typeface="Arimo" pitchFamily="34" charset="-122"/>
                <a:cs typeface="Arimo" pitchFamily="34" charset="-120"/>
              </a:rPr>
              <a:t>Linux firewall deep dives</a:t>
            </a:r>
            <a:endParaRPr lang="en-US" sz="1600" dirty="0"/>
          </a:p>
        </p:txBody>
      </p:sp>
      <p:sp>
        <p:nvSpPr>
          <p:cNvPr id="22" name="Shape 17"/>
          <p:cNvSpPr/>
          <p:nvPr/>
        </p:nvSpPr>
        <p:spPr>
          <a:xfrm>
            <a:off x="8258056" y="5728573"/>
            <a:ext cx="5660588" cy="1530668"/>
          </a:xfrm>
          <a:prstGeom prst="roundRect">
            <a:avLst>
              <a:gd name="adj" fmla="val 5639"/>
            </a:avLst>
          </a:prstGeom>
          <a:solidFill>
            <a:srgbClr val="C3BCF6"/>
          </a:solidFill>
          <a:ln/>
        </p:spPr>
      </p:sp>
      <p:pic>
        <p:nvPicPr>
          <p:cNvPr id="23" name="Image 3" descr="preencoded.png"/>
          <p:cNvPicPr>
            <a:picLocks noChangeAspect="1"/>
          </p:cNvPicPr>
          <p:nvPr/>
        </p:nvPicPr>
        <p:blipFill>
          <a:blip r:embed="rId7"/>
          <a:stretch>
            <a:fillRect/>
          </a:stretch>
        </p:blipFill>
        <p:spPr>
          <a:xfrm>
            <a:off x="8463558" y="6034088"/>
            <a:ext cx="256818" cy="205502"/>
          </a:xfrm>
          <a:prstGeom prst="rect">
            <a:avLst/>
          </a:prstGeom>
        </p:spPr>
      </p:pic>
      <p:sp>
        <p:nvSpPr>
          <p:cNvPr id="24" name="Text 18"/>
          <p:cNvSpPr/>
          <p:nvPr/>
        </p:nvSpPr>
        <p:spPr>
          <a:xfrm>
            <a:off x="8925878" y="5985391"/>
            <a:ext cx="4787265" cy="986195"/>
          </a:xfrm>
          <a:prstGeom prst="rect">
            <a:avLst/>
          </a:prstGeom>
          <a:noFill/>
          <a:ln/>
        </p:spPr>
        <p:txBody>
          <a:bodyPr wrap="square" lIns="0" tIns="0" rIns="0" bIns="0" rtlCol="0" anchor="t"/>
          <a:lstStyle/>
          <a:p>
            <a:pPr marL="0" indent="0" algn="l">
              <a:lnSpc>
                <a:spcPts val="2550"/>
              </a:lnSpc>
              <a:buNone/>
            </a:pPr>
            <a:r>
              <a:rPr lang="en-US" sz="1600" dirty="0">
                <a:solidFill>
                  <a:srgbClr val="000000"/>
                </a:solidFill>
                <a:latin typeface="Arimo" pitchFamily="34" charset="0"/>
                <a:ea typeface="Arimo" pitchFamily="34" charset="-122"/>
                <a:cs typeface="Arimo" pitchFamily="34" charset="-120"/>
              </a:rPr>
              <a:t>The best way to learn is by doing. Start with simple packet sniffers, gradually add filtering rules, and build your way up to a complete firewall system.</a:t>
            </a:r>
            <a:endParaRPr lang="en-US" sz="1600" dirty="0"/>
          </a:p>
        </p:txBody>
      </p:sp>
      <p:sp>
        <p:nvSpPr>
          <p:cNvPr id="25" name="Rectangle 24">
            <a:extLst>
              <a:ext uri="{FF2B5EF4-FFF2-40B4-BE49-F238E27FC236}">
                <a16:creationId xmlns:a16="http://schemas.microsoft.com/office/drawing/2014/main" id="{42794AEF-7E1D-94C3-AA0A-87BE7F592581}"/>
              </a:ext>
            </a:extLst>
          </p:cNvPr>
          <p:cNvSpPr/>
          <p:nvPr/>
        </p:nvSpPr>
        <p:spPr>
          <a:xfrm>
            <a:off x="12815412" y="7727795"/>
            <a:ext cx="1814988" cy="501805"/>
          </a:xfrm>
          <a:prstGeom prst="rect">
            <a:avLst/>
          </a:prstGeom>
          <a:solidFill>
            <a:srgbClr val="F3F2F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780</Words>
  <Application>Microsoft Office PowerPoint</Application>
  <PresentationFormat>Custom</PresentationFormat>
  <Paragraphs>84</Paragraphs>
  <Slides>7</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Outfit Light</vt:lpstr>
      <vt:lpstr>Arial</vt:lpstr>
      <vt:lpstr>Arimo</vt:lpstr>
      <vt:lpstr>Outfit Extra Bold</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Alapan Mukherjee</cp:lastModifiedBy>
  <cp:revision>2</cp:revision>
  <dcterms:created xsi:type="dcterms:W3CDTF">2025-10-28T08:27:45Z</dcterms:created>
  <dcterms:modified xsi:type="dcterms:W3CDTF">2025-10-28T08:35:21Z</dcterms:modified>
</cp:coreProperties>
</file>